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9"/>
  </p:notesMasterIdLst>
  <p:handoutMasterIdLst>
    <p:handoutMasterId r:id="rId30"/>
  </p:handoutMasterIdLst>
  <p:sldIdLst>
    <p:sldId id="256" r:id="rId5"/>
    <p:sldId id="289" r:id="rId6"/>
    <p:sldId id="288" r:id="rId7"/>
    <p:sldId id="290" r:id="rId8"/>
    <p:sldId id="291" r:id="rId9"/>
    <p:sldId id="292" r:id="rId10"/>
    <p:sldId id="293" r:id="rId11"/>
    <p:sldId id="294" r:id="rId12"/>
    <p:sldId id="295" r:id="rId13"/>
    <p:sldId id="296" r:id="rId14"/>
    <p:sldId id="280" r:id="rId15"/>
    <p:sldId id="297" r:id="rId16"/>
    <p:sldId id="283" r:id="rId17"/>
    <p:sldId id="273" r:id="rId18"/>
    <p:sldId id="298" r:id="rId19"/>
    <p:sldId id="299" r:id="rId20"/>
    <p:sldId id="276" r:id="rId21"/>
    <p:sldId id="285" r:id="rId22"/>
    <p:sldId id="305" r:id="rId23"/>
    <p:sldId id="300" r:id="rId24"/>
    <p:sldId id="301" r:id="rId25"/>
    <p:sldId id="302" r:id="rId26"/>
    <p:sldId id="303" r:id="rId27"/>
    <p:sldId id="304"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134F69D-28CE-4CDC-9112-B98DC45EC4B5}">
          <p14:sldIdLst>
            <p14:sldId id="256"/>
            <p14:sldId id="289"/>
            <p14:sldId id="288"/>
            <p14:sldId id="290"/>
            <p14:sldId id="291"/>
            <p14:sldId id="292"/>
          </p14:sldIdLst>
        </p14:section>
        <p14:section name="Section 1" id="{5CBB700D-6B6D-4960-B994-C56F285A6BCF}">
          <p14:sldIdLst>
            <p14:sldId id="293"/>
            <p14:sldId id="294"/>
            <p14:sldId id="295"/>
          </p14:sldIdLst>
        </p14:section>
        <p14:section name="Section 2" id="{DDEBD1FF-CBC5-4D68-A872-4FD122675D5F}">
          <p14:sldIdLst>
            <p14:sldId id="296"/>
            <p14:sldId id="280"/>
          </p14:sldIdLst>
        </p14:section>
        <p14:section name="Section 3" id="{EDDE842A-F472-4958-AE40-BD3DD6191683}">
          <p14:sldIdLst>
            <p14:sldId id="297"/>
            <p14:sldId id="283"/>
            <p14:sldId id="273"/>
          </p14:sldIdLst>
        </p14:section>
        <p14:section name="Permit Use &amp; Transit" id="{BA05EB4F-45D1-4B48-9EB7-ACADB4751718}">
          <p14:sldIdLst>
            <p14:sldId id="298"/>
          </p14:sldIdLst>
        </p14:section>
        <p14:section name="Section 4" id="{C99DE142-A87F-4A77-B24F-BA6FC31D8AF0}">
          <p14:sldIdLst>
            <p14:sldId id="299"/>
            <p14:sldId id="276"/>
            <p14:sldId id="285"/>
            <p14:sldId id="305"/>
          </p14:sldIdLst>
        </p14:section>
        <p14:section name="Special Conditions &amp; Considerations" id="{EF2EF070-93BA-44B1-8B97-B5EFC449FA43}">
          <p14:sldIdLst>
            <p14:sldId id="300"/>
            <p14:sldId id="301"/>
          </p14:sldIdLst>
        </p14:section>
        <p14:section name="Guidance for Radiation Control Officials" id="{84D8ED10-78D0-408A-943A-E25F74ED1997}">
          <p14:sldIdLst>
            <p14:sldId id="302"/>
            <p14:sldId id="303"/>
            <p14:sldId id="30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61902E-24B9-C7E7-B574-6A68FA82F996}" name="Jay Paquette" initials="JP" userId="S::PaquetteJ3@michigan.gov::4538ed65-9137-417d-8997-9ea982d2d7d5" providerId="AD"/>
  <p188:author id="{CBB5F03E-C90E-14E8-04C7-A318F3037ECA}" name="Paquette, Jay (EGLE)" initials="P(" userId="S::paquettej3@michigan.gov::4538ed65-9137-417d-8997-9ea982d2d7d5" providerId="AD"/>
  <p188:author id="{696CDFB1-5CF1-391F-0866-AB702288E3D4}" name="alexander.hamm@health.ri.gov" initials="al" userId="S::urn:spo:guest#alexander.hamm@health.ri.gov::"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678" y="114"/>
      </p:cViewPr>
      <p:guideLst/>
    </p:cSldViewPr>
  </p:slideViewPr>
  <p:notesTextViewPr>
    <p:cViewPr>
      <p:scale>
        <a:sx n="1" d="1"/>
        <a:sy n="1" d="1"/>
      </p:scale>
      <p:origin x="0" y="0"/>
    </p:cViewPr>
  </p:notesTextViewPr>
  <p:notesViewPr>
    <p:cSldViewPr snapToGrid="0">
      <p:cViewPr varScale="1">
        <p:scale>
          <a:sx n="124" d="100"/>
          <a:sy n="124" d="100"/>
        </p:scale>
        <p:origin x="4960" y="8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8/10/relationships/authors" Target="authors.xml"/><Relationship Id="rId8" Type="http://schemas.openxmlformats.org/officeDocument/2006/relationships/slide" Target="slides/slide4.xml"/></Relationships>
</file>

<file path=ppt/diagrams/_rels/data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3.xml.rels><?xml version="1.0" encoding="UTF-8" standalone="yes"?>
<Relationships xmlns="http://schemas.openxmlformats.org/package/2006/relationships"><Relationship Id="rId1" Type="http://schemas.openxmlformats.org/officeDocument/2006/relationships/hyperlink" Target="https://crcpd.org/transportation/" TargetMode="External"/></Relationships>
</file>

<file path=ppt/diagrams/_rels/data4.xml.rels><?xml version="1.0" encoding="UTF-8" standalone="yes"?>
<Relationships xmlns="http://schemas.openxmlformats.org/package/2006/relationships"><Relationship Id="rId1" Type="http://schemas.openxmlformats.org/officeDocument/2006/relationships/hyperlink" Target="https://crcpd.org/transportation/" TargetMode="External"/></Relationships>
</file>

<file path=ppt/diagrams/_rels/drawing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3.xml.rels><?xml version="1.0" encoding="UTF-8" standalone="yes"?>
<Relationships xmlns="http://schemas.openxmlformats.org/package/2006/relationships"><Relationship Id="rId1" Type="http://schemas.openxmlformats.org/officeDocument/2006/relationships/hyperlink" Target="https://crcpd.org/transportation/" TargetMode="External"/></Relationships>
</file>

<file path=ppt/diagrams/_rels/drawing4.xml.rels><?xml version="1.0" encoding="UTF-8" standalone="yes"?>
<Relationships xmlns="http://schemas.openxmlformats.org/package/2006/relationships"><Relationship Id="rId1" Type="http://schemas.openxmlformats.org/officeDocument/2006/relationships/hyperlink" Target="https://crcpd.org/transportation/" TargetMode="Externa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3ABAF4-715E-4EEC-B65E-9AC251F632BD}"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en-US"/>
        </a:p>
      </dgm:t>
    </dgm:pt>
    <dgm:pt modelId="{653A055D-88EC-4741-88B7-D12D5061DFA1}" type="pres">
      <dgm:prSet presAssocID="{853ABAF4-715E-4EEC-B65E-9AC251F632BD}" presName="linear" presStyleCnt="0">
        <dgm:presLayoutVars>
          <dgm:dir/>
          <dgm:animLvl val="lvl"/>
          <dgm:resizeHandles val="exact"/>
        </dgm:presLayoutVars>
      </dgm:prSet>
      <dgm:spPr/>
    </dgm:pt>
  </dgm:ptLst>
  <dgm:cxnLst>
    <dgm:cxn modelId="{BADD407D-AE46-43E1-A3CD-522B21E53C41}" type="presOf" srcId="{853ABAF4-715E-4EEC-B65E-9AC251F632BD}" destId="{653A055D-88EC-4741-88B7-D12D5061DFA1}" srcOrd="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FB2903-4F0F-4905-91C3-72DF20631C64}" type="doc">
      <dgm:prSet loTypeId="urn:microsoft.com/office/officeart/2018/2/layout/IconCircleList" loCatId="icon" qsTypeId="urn:microsoft.com/office/officeart/2005/8/quickstyle/simple1" qsCatId="simple" csTypeId="urn:microsoft.com/office/officeart/2018/5/colors/Iconchunking_neutralbg_accent1_2" csCatId="accent1" phldr="1"/>
      <dgm:spPr/>
      <dgm:t>
        <a:bodyPr/>
        <a:lstStyle/>
        <a:p>
          <a:endParaRPr lang="en-US"/>
        </a:p>
      </dgm:t>
    </dgm:pt>
    <dgm:pt modelId="{A239B7AC-7610-45F0-B33B-32BF4D4755D1}">
      <dgm:prSet custT="1"/>
      <dgm:spPr/>
      <dgm:t>
        <a:bodyPr/>
        <a:lstStyle/>
        <a:p>
          <a:r>
            <a:rPr lang="en-US" sz="1600" dirty="0"/>
            <a:t>The DOT-SP authorizes the one-way transportation of shipments in commerce by highway or rail that are found to have unexpected and unidentified radioactive material or contamination. The DOT-SP allows the shipment to be transported to a location better suited for characterization and/or disposition as determined by the authorizing State official. </a:t>
          </a:r>
        </a:p>
      </dgm:t>
    </dgm:pt>
    <dgm:pt modelId="{90C2A202-FF89-452A-8C15-3DB0312DD7E7}" type="parTrans" cxnId="{B917288E-D062-47C0-B016-406F0211821B}">
      <dgm:prSet/>
      <dgm:spPr/>
      <dgm:t>
        <a:bodyPr/>
        <a:lstStyle/>
        <a:p>
          <a:endParaRPr lang="en-US"/>
        </a:p>
      </dgm:t>
    </dgm:pt>
    <dgm:pt modelId="{1FB0ECF4-464E-42EF-8173-F0DE587B966D}" type="sibTrans" cxnId="{B917288E-D062-47C0-B016-406F0211821B}">
      <dgm:prSet/>
      <dgm:spPr/>
      <dgm:t>
        <a:bodyPr/>
        <a:lstStyle/>
        <a:p>
          <a:endParaRPr lang="en-US"/>
        </a:p>
      </dgm:t>
    </dgm:pt>
    <dgm:pt modelId="{3106A0AB-3154-4C29-8941-9BB2E2FDE8B9}">
      <dgm:prSet/>
      <dgm:spPr/>
      <dgm:t>
        <a:bodyPr/>
        <a:lstStyle/>
        <a:p>
          <a:r>
            <a:rPr lang="en-US" dirty="0"/>
            <a:t>Unexpected and Unidentified radioactive materials are radioactive or radioactively contaminated materials that were not known to be present in the conveyance until after transportation began.</a:t>
          </a:r>
        </a:p>
      </dgm:t>
    </dgm:pt>
    <dgm:pt modelId="{2C0AA670-234B-49A0-8197-137FB32C6158}" type="parTrans" cxnId="{06B05EA6-53A5-4C1D-9D08-9D3646F3DC02}">
      <dgm:prSet/>
      <dgm:spPr/>
      <dgm:t>
        <a:bodyPr/>
        <a:lstStyle/>
        <a:p>
          <a:endParaRPr lang="en-US"/>
        </a:p>
      </dgm:t>
    </dgm:pt>
    <dgm:pt modelId="{8A83BF3E-7E35-4002-91FE-EAAC25B2423E}" type="sibTrans" cxnId="{06B05EA6-53A5-4C1D-9D08-9D3646F3DC02}">
      <dgm:prSet/>
      <dgm:spPr/>
      <dgm:t>
        <a:bodyPr/>
        <a:lstStyle/>
        <a:p>
          <a:endParaRPr lang="en-US"/>
        </a:p>
      </dgm:t>
    </dgm:pt>
    <dgm:pt modelId="{597BFAC8-02C6-49B1-9409-96BCED20FE95}">
      <dgm:prSet/>
      <dgm:spPr/>
      <dgm:t>
        <a:bodyPr/>
        <a:lstStyle/>
        <a:p>
          <a:r>
            <a:rPr lang="en-US" dirty="0"/>
            <a:t>DOT-SP 10656 (Scrap Metal)</a:t>
          </a:r>
        </a:p>
      </dgm:t>
    </dgm:pt>
    <dgm:pt modelId="{15F69820-DE9E-45A9-9FEB-D10DD556150D}" type="parTrans" cxnId="{A894D9D8-1DBB-4A54-96A9-B23B57586579}">
      <dgm:prSet/>
      <dgm:spPr/>
      <dgm:t>
        <a:bodyPr/>
        <a:lstStyle/>
        <a:p>
          <a:endParaRPr lang="en-US"/>
        </a:p>
      </dgm:t>
    </dgm:pt>
    <dgm:pt modelId="{BE6FDE30-DAD5-4ADA-9EA5-0A6854BD1191}" type="sibTrans" cxnId="{A894D9D8-1DBB-4A54-96A9-B23B57586579}">
      <dgm:prSet/>
      <dgm:spPr/>
      <dgm:t>
        <a:bodyPr/>
        <a:lstStyle/>
        <a:p>
          <a:endParaRPr lang="en-US"/>
        </a:p>
      </dgm:t>
    </dgm:pt>
    <dgm:pt modelId="{353D61E8-B94C-4865-82C9-1CA621145287}">
      <dgm:prSet/>
      <dgm:spPr/>
      <dgm:t>
        <a:bodyPr/>
        <a:lstStyle/>
        <a:p>
          <a:r>
            <a:rPr lang="en-US" dirty="0"/>
            <a:t>DOT-SP 11406 (Liquid or Solid Waste)</a:t>
          </a:r>
        </a:p>
      </dgm:t>
    </dgm:pt>
    <dgm:pt modelId="{A67CCC41-5768-4D30-8E45-4A2BAACF7718}" type="parTrans" cxnId="{7D45C6F7-771A-41FC-9D77-6D768458622D}">
      <dgm:prSet/>
      <dgm:spPr/>
      <dgm:t>
        <a:bodyPr/>
        <a:lstStyle/>
        <a:p>
          <a:endParaRPr lang="en-US"/>
        </a:p>
      </dgm:t>
    </dgm:pt>
    <dgm:pt modelId="{417C6C47-A0EC-4A03-B28A-FDCE2866B529}" type="sibTrans" cxnId="{7D45C6F7-771A-41FC-9D77-6D768458622D}">
      <dgm:prSet/>
      <dgm:spPr/>
      <dgm:t>
        <a:bodyPr/>
        <a:lstStyle/>
        <a:p>
          <a:endParaRPr lang="en-US"/>
        </a:p>
      </dgm:t>
    </dgm:pt>
    <dgm:pt modelId="{D1031719-61AF-4495-B99E-FF84A3631345}" type="pres">
      <dgm:prSet presAssocID="{34FB2903-4F0F-4905-91C3-72DF20631C64}" presName="root" presStyleCnt="0">
        <dgm:presLayoutVars>
          <dgm:dir/>
          <dgm:resizeHandles val="exact"/>
        </dgm:presLayoutVars>
      </dgm:prSet>
      <dgm:spPr/>
    </dgm:pt>
    <dgm:pt modelId="{17C5EA50-E510-446F-A2FC-B90851329128}" type="pres">
      <dgm:prSet presAssocID="{34FB2903-4F0F-4905-91C3-72DF20631C64}" presName="container" presStyleCnt="0">
        <dgm:presLayoutVars>
          <dgm:dir/>
          <dgm:resizeHandles val="exact"/>
        </dgm:presLayoutVars>
      </dgm:prSet>
      <dgm:spPr/>
    </dgm:pt>
    <dgm:pt modelId="{61283ACF-5061-40B8-A06C-BA6074AEB99D}" type="pres">
      <dgm:prSet presAssocID="{A239B7AC-7610-45F0-B33B-32BF4D4755D1}" presName="compNode" presStyleCnt="0"/>
      <dgm:spPr/>
    </dgm:pt>
    <dgm:pt modelId="{FD7C5629-055B-42F5-8D5E-EFAEA4E96D77}" type="pres">
      <dgm:prSet presAssocID="{A239B7AC-7610-45F0-B33B-32BF4D4755D1}" presName="iconBgRect" presStyleLbl="bgShp" presStyleIdx="0" presStyleCnt="4"/>
      <dgm:spPr/>
    </dgm:pt>
    <dgm:pt modelId="{E5AD5500-3049-4BE5-8DDC-251259455A8E}" type="pres">
      <dgm:prSet presAssocID="{A239B7AC-7610-45F0-B33B-32BF4D4755D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ruck"/>
        </a:ext>
      </dgm:extLst>
    </dgm:pt>
    <dgm:pt modelId="{9110F1FA-D150-4923-A8E7-10CCE935F665}" type="pres">
      <dgm:prSet presAssocID="{A239B7AC-7610-45F0-B33B-32BF4D4755D1}" presName="spaceRect" presStyleCnt="0"/>
      <dgm:spPr/>
    </dgm:pt>
    <dgm:pt modelId="{C15B87EF-3524-4F47-A607-7E47EE050E5C}" type="pres">
      <dgm:prSet presAssocID="{A239B7AC-7610-45F0-B33B-32BF4D4755D1}" presName="textRect" presStyleLbl="revTx" presStyleIdx="0" presStyleCnt="4" custLinFactNeighborX="-658" custLinFactNeighborY="-3875">
        <dgm:presLayoutVars>
          <dgm:chMax val="1"/>
          <dgm:chPref val="1"/>
        </dgm:presLayoutVars>
      </dgm:prSet>
      <dgm:spPr/>
    </dgm:pt>
    <dgm:pt modelId="{51F4DCC3-7C10-4685-BA58-D930B50D8A5C}" type="pres">
      <dgm:prSet presAssocID="{1FB0ECF4-464E-42EF-8173-F0DE587B966D}" presName="sibTrans" presStyleLbl="sibTrans2D1" presStyleIdx="0" presStyleCnt="0"/>
      <dgm:spPr/>
    </dgm:pt>
    <dgm:pt modelId="{D745B7F1-8AA4-498D-A004-E3287C3EC355}" type="pres">
      <dgm:prSet presAssocID="{3106A0AB-3154-4C29-8941-9BB2E2FDE8B9}" presName="compNode" presStyleCnt="0"/>
      <dgm:spPr/>
    </dgm:pt>
    <dgm:pt modelId="{F92D993F-57AA-48AD-A83D-59D91E0B4A58}" type="pres">
      <dgm:prSet presAssocID="{3106A0AB-3154-4C29-8941-9BB2E2FDE8B9}" presName="iconBgRect" presStyleLbl="bgShp" presStyleIdx="1" presStyleCnt="4"/>
      <dgm:spPr/>
    </dgm:pt>
    <dgm:pt modelId="{8130C698-886D-4A69-B712-E9639F5C680D}" type="pres">
      <dgm:prSet presAssocID="{3106A0AB-3154-4C29-8941-9BB2E2FDE8B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adioactive"/>
        </a:ext>
      </dgm:extLst>
    </dgm:pt>
    <dgm:pt modelId="{0B9353F1-05E4-437B-B89F-57423F41DD3A}" type="pres">
      <dgm:prSet presAssocID="{3106A0AB-3154-4C29-8941-9BB2E2FDE8B9}" presName="spaceRect" presStyleCnt="0"/>
      <dgm:spPr/>
    </dgm:pt>
    <dgm:pt modelId="{588C820C-35BC-414D-8637-7FDBD900A27A}" type="pres">
      <dgm:prSet presAssocID="{3106A0AB-3154-4C29-8941-9BB2E2FDE8B9}" presName="textRect" presStyleLbl="revTx" presStyleIdx="1" presStyleCnt="4">
        <dgm:presLayoutVars>
          <dgm:chMax val="1"/>
          <dgm:chPref val="1"/>
        </dgm:presLayoutVars>
      </dgm:prSet>
      <dgm:spPr/>
    </dgm:pt>
    <dgm:pt modelId="{60F664B7-7399-4E14-A14B-0FCEDA2D3EED}" type="pres">
      <dgm:prSet presAssocID="{8A83BF3E-7E35-4002-91FE-EAAC25B2423E}" presName="sibTrans" presStyleLbl="sibTrans2D1" presStyleIdx="0" presStyleCnt="0"/>
      <dgm:spPr/>
    </dgm:pt>
    <dgm:pt modelId="{ADB77101-486F-4CDB-9925-3F4BB7437BB8}" type="pres">
      <dgm:prSet presAssocID="{597BFAC8-02C6-49B1-9409-96BCED20FE95}" presName="compNode" presStyleCnt="0"/>
      <dgm:spPr/>
    </dgm:pt>
    <dgm:pt modelId="{1ECD2B7A-B768-4855-AF28-D819B3416E24}" type="pres">
      <dgm:prSet presAssocID="{597BFAC8-02C6-49B1-9409-96BCED20FE95}" presName="iconBgRect" presStyleLbl="bgShp" presStyleIdx="2" presStyleCnt="4"/>
      <dgm:spPr/>
    </dgm:pt>
    <dgm:pt modelId="{52F8F292-3B5E-45E3-ABEC-D77D16F7124C}" type="pres">
      <dgm:prSet presAssocID="{597BFAC8-02C6-49B1-9409-96BCED20FE9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raser"/>
        </a:ext>
      </dgm:extLst>
    </dgm:pt>
    <dgm:pt modelId="{1BF8DA23-6CDC-46A4-9893-9DB3DCE93D70}" type="pres">
      <dgm:prSet presAssocID="{597BFAC8-02C6-49B1-9409-96BCED20FE95}" presName="spaceRect" presStyleCnt="0"/>
      <dgm:spPr/>
    </dgm:pt>
    <dgm:pt modelId="{C8E3B17E-35E0-49A0-878F-9E00CB34FAF1}" type="pres">
      <dgm:prSet presAssocID="{597BFAC8-02C6-49B1-9409-96BCED20FE95}" presName="textRect" presStyleLbl="revTx" presStyleIdx="2" presStyleCnt="4">
        <dgm:presLayoutVars>
          <dgm:chMax val="1"/>
          <dgm:chPref val="1"/>
        </dgm:presLayoutVars>
      </dgm:prSet>
      <dgm:spPr/>
    </dgm:pt>
    <dgm:pt modelId="{ADE07A1B-C7D4-4B6B-BF1C-C52CB09FC78C}" type="pres">
      <dgm:prSet presAssocID="{BE6FDE30-DAD5-4ADA-9EA5-0A6854BD1191}" presName="sibTrans" presStyleLbl="sibTrans2D1" presStyleIdx="0" presStyleCnt="0"/>
      <dgm:spPr/>
    </dgm:pt>
    <dgm:pt modelId="{28BB5B53-399A-410D-8533-9D1FAF965E68}" type="pres">
      <dgm:prSet presAssocID="{353D61E8-B94C-4865-82C9-1CA621145287}" presName="compNode" presStyleCnt="0"/>
      <dgm:spPr/>
    </dgm:pt>
    <dgm:pt modelId="{6E5A4E8E-D7FA-46D3-917F-B2CF86BE886D}" type="pres">
      <dgm:prSet presAssocID="{353D61E8-B94C-4865-82C9-1CA621145287}" presName="iconBgRect" presStyleLbl="bgShp" presStyleIdx="3" presStyleCnt="4"/>
      <dgm:spPr/>
    </dgm:pt>
    <dgm:pt modelId="{C03CA193-0CF5-4F67-B0B4-AA812A0ED918}" type="pres">
      <dgm:prSet presAssocID="{353D61E8-B94C-4865-82C9-1CA62114528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eaker"/>
        </a:ext>
      </dgm:extLst>
    </dgm:pt>
    <dgm:pt modelId="{0BBEDBD3-F9B3-4272-8D90-125A4E6D6AC5}" type="pres">
      <dgm:prSet presAssocID="{353D61E8-B94C-4865-82C9-1CA621145287}" presName="spaceRect" presStyleCnt="0"/>
      <dgm:spPr/>
    </dgm:pt>
    <dgm:pt modelId="{32EF3428-E32C-413C-9817-8852AD2A6A00}" type="pres">
      <dgm:prSet presAssocID="{353D61E8-B94C-4865-82C9-1CA621145287}" presName="textRect" presStyleLbl="revTx" presStyleIdx="3" presStyleCnt="4">
        <dgm:presLayoutVars>
          <dgm:chMax val="1"/>
          <dgm:chPref val="1"/>
        </dgm:presLayoutVars>
      </dgm:prSet>
      <dgm:spPr/>
    </dgm:pt>
  </dgm:ptLst>
  <dgm:cxnLst>
    <dgm:cxn modelId="{A581C816-A056-43D6-998D-D31FA3D08651}" type="presOf" srcId="{34FB2903-4F0F-4905-91C3-72DF20631C64}" destId="{D1031719-61AF-4495-B99E-FF84A3631345}" srcOrd="0" destOrd="0" presId="urn:microsoft.com/office/officeart/2018/2/layout/IconCircleList"/>
    <dgm:cxn modelId="{CEAAAE1B-48AE-49BC-B560-DCDE5FD0C8D2}" type="presOf" srcId="{BE6FDE30-DAD5-4ADA-9EA5-0A6854BD1191}" destId="{ADE07A1B-C7D4-4B6B-BF1C-C52CB09FC78C}" srcOrd="0" destOrd="0" presId="urn:microsoft.com/office/officeart/2018/2/layout/IconCircleList"/>
    <dgm:cxn modelId="{67EABD36-018D-41BB-9AD2-8A86EF0B124D}" type="presOf" srcId="{353D61E8-B94C-4865-82C9-1CA621145287}" destId="{32EF3428-E32C-413C-9817-8852AD2A6A00}" srcOrd="0" destOrd="0" presId="urn:microsoft.com/office/officeart/2018/2/layout/IconCircleList"/>
    <dgm:cxn modelId="{9826BA63-CF02-4725-844F-8A0D8F78EE2F}" type="presOf" srcId="{8A83BF3E-7E35-4002-91FE-EAAC25B2423E}" destId="{60F664B7-7399-4E14-A14B-0FCEDA2D3EED}" srcOrd="0" destOrd="0" presId="urn:microsoft.com/office/officeart/2018/2/layout/IconCircleList"/>
    <dgm:cxn modelId="{C8EB806D-47DB-4204-AA9A-6FA84422134D}" type="presOf" srcId="{A239B7AC-7610-45F0-B33B-32BF4D4755D1}" destId="{C15B87EF-3524-4F47-A607-7E47EE050E5C}" srcOrd="0" destOrd="0" presId="urn:microsoft.com/office/officeart/2018/2/layout/IconCircleList"/>
    <dgm:cxn modelId="{B469C57A-000E-45E1-98AB-B1B42B352EA7}" type="presOf" srcId="{1FB0ECF4-464E-42EF-8173-F0DE587B966D}" destId="{51F4DCC3-7C10-4685-BA58-D930B50D8A5C}" srcOrd="0" destOrd="0" presId="urn:microsoft.com/office/officeart/2018/2/layout/IconCircleList"/>
    <dgm:cxn modelId="{B917288E-D062-47C0-B016-406F0211821B}" srcId="{34FB2903-4F0F-4905-91C3-72DF20631C64}" destId="{A239B7AC-7610-45F0-B33B-32BF4D4755D1}" srcOrd="0" destOrd="0" parTransId="{90C2A202-FF89-452A-8C15-3DB0312DD7E7}" sibTransId="{1FB0ECF4-464E-42EF-8173-F0DE587B966D}"/>
    <dgm:cxn modelId="{06B05EA6-53A5-4C1D-9D08-9D3646F3DC02}" srcId="{34FB2903-4F0F-4905-91C3-72DF20631C64}" destId="{3106A0AB-3154-4C29-8941-9BB2E2FDE8B9}" srcOrd="1" destOrd="0" parTransId="{2C0AA670-234B-49A0-8197-137FB32C6158}" sibTransId="{8A83BF3E-7E35-4002-91FE-EAAC25B2423E}"/>
    <dgm:cxn modelId="{7A4F66BA-6EAB-467F-9FDA-B05FFCCF9F44}" type="presOf" srcId="{597BFAC8-02C6-49B1-9409-96BCED20FE95}" destId="{C8E3B17E-35E0-49A0-878F-9E00CB34FAF1}" srcOrd="0" destOrd="0" presId="urn:microsoft.com/office/officeart/2018/2/layout/IconCircleList"/>
    <dgm:cxn modelId="{C906C5C2-4B77-425B-9286-5F4A43335D25}" type="presOf" srcId="{3106A0AB-3154-4C29-8941-9BB2E2FDE8B9}" destId="{588C820C-35BC-414D-8637-7FDBD900A27A}" srcOrd="0" destOrd="0" presId="urn:microsoft.com/office/officeart/2018/2/layout/IconCircleList"/>
    <dgm:cxn modelId="{A894D9D8-1DBB-4A54-96A9-B23B57586579}" srcId="{34FB2903-4F0F-4905-91C3-72DF20631C64}" destId="{597BFAC8-02C6-49B1-9409-96BCED20FE95}" srcOrd="2" destOrd="0" parTransId="{15F69820-DE9E-45A9-9FEB-D10DD556150D}" sibTransId="{BE6FDE30-DAD5-4ADA-9EA5-0A6854BD1191}"/>
    <dgm:cxn modelId="{7D45C6F7-771A-41FC-9D77-6D768458622D}" srcId="{34FB2903-4F0F-4905-91C3-72DF20631C64}" destId="{353D61E8-B94C-4865-82C9-1CA621145287}" srcOrd="3" destOrd="0" parTransId="{A67CCC41-5768-4D30-8E45-4A2BAACF7718}" sibTransId="{417C6C47-A0EC-4A03-B28A-FDCE2866B529}"/>
    <dgm:cxn modelId="{10205784-F74D-46EC-A6E6-0E9627BE1922}" type="presParOf" srcId="{D1031719-61AF-4495-B99E-FF84A3631345}" destId="{17C5EA50-E510-446F-A2FC-B90851329128}" srcOrd="0" destOrd="0" presId="urn:microsoft.com/office/officeart/2018/2/layout/IconCircleList"/>
    <dgm:cxn modelId="{C323E37E-B084-467E-85C5-6D03CD48F10A}" type="presParOf" srcId="{17C5EA50-E510-446F-A2FC-B90851329128}" destId="{61283ACF-5061-40B8-A06C-BA6074AEB99D}" srcOrd="0" destOrd="0" presId="urn:microsoft.com/office/officeart/2018/2/layout/IconCircleList"/>
    <dgm:cxn modelId="{7365115C-EE3D-4107-8585-DA55D6130EAA}" type="presParOf" srcId="{61283ACF-5061-40B8-A06C-BA6074AEB99D}" destId="{FD7C5629-055B-42F5-8D5E-EFAEA4E96D77}" srcOrd="0" destOrd="0" presId="urn:microsoft.com/office/officeart/2018/2/layout/IconCircleList"/>
    <dgm:cxn modelId="{5C0CDEFF-2C4E-4EDD-85EB-27BE996FA4D2}" type="presParOf" srcId="{61283ACF-5061-40B8-A06C-BA6074AEB99D}" destId="{E5AD5500-3049-4BE5-8DDC-251259455A8E}" srcOrd="1" destOrd="0" presId="urn:microsoft.com/office/officeart/2018/2/layout/IconCircleList"/>
    <dgm:cxn modelId="{C87454A3-795E-4769-912D-73DE74F0CC77}" type="presParOf" srcId="{61283ACF-5061-40B8-A06C-BA6074AEB99D}" destId="{9110F1FA-D150-4923-A8E7-10CCE935F665}" srcOrd="2" destOrd="0" presId="urn:microsoft.com/office/officeart/2018/2/layout/IconCircleList"/>
    <dgm:cxn modelId="{DA25169D-C331-4152-B02A-7F9FC92637BB}" type="presParOf" srcId="{61283ACF-5061-40B8-A06C-BA6074AEB99D}" destId="{C15B87EF-3524-4F47-A607-7E47EE050E5C}" srcOrd="3" destOrd="0" presId="urn:microsoft.com/office/officeart/2018/2/layout/IconCircleList"/>
    <dgm:cxn modelId="{606494B4-EACE-480E-B18C-FD77C212CA0F}" type="presParOf" srcId="{17C5EA50-E510-446F-A2FC-B90851329128}" destId="{51F4DCC3-7C10-4685-BA58-D930B50D8A5C}" srcOrd="1" destOrd="0" presId="urn:microsoft.com/office/officeart/2018/2/layout/IconCircleList"/>
    <dgm:cxn modelId="{C4D52DF9-51C9-48AE-B689-5F235C553E23}" type="presParOf" srcId="{17C5EA50-E510-446F-A2FC-B90851329128}" destId="{D745B7F1-8AA4-498D-A004-E3287C3EC355}" srcOrd="2" destOrd="0" presId="urn:microsoft.com/office/officeart/2018/2/layout/IconCircleList"/>
    <dgm:cxn modelId="{2C16A262-75E2-4C82-8387-D456BD5D813F}" type="presParOf" srcId="{D745B7F1-8AA4-498D-A004-E3287C3EC355}" destId="{F92D993F-57AA-48AD-A83D-59D91E0B4A58}" srcOrd="0" destOrd="0" presId="urn:microsoft.com/office/officeart/2018/2/layout/IconCircleList"/>
    <dgm:cxn modelId="{A0FD8F67-DD0C-46DF-990F-E72E2F4C7578}" type="presParOf" srcId="{D745B7F1-8AA4-498D-A004-E3287C3EC355}" destId="{8130C698-886D-4A69-B712-E9639F5C680D}" srcOrd="1" destOrd="0" presId="urn:microsoft.com/office/officeart/2018/2/layout/IconCircleList"/>
    <dgm:cxn modelId="{54B8786F-ECF0-473B-8584-74E5C7DBC0CA}" type="presParOf" srcId="{D745B7F1-8AA4-498D-A004-E3287C3EC355}" destId="{0B9353F1-05E4-437B-B89F-57423F41DD3A}" srcOrd="2" destOrd="0" presId="urn:microsoft.com/office/officeart/2018/2/layout/IconCircleList"/>
    <dgm:cxn modelId="{AC379AF6-016D-4566-86B1-DFC1A8B67BC2}" type="presParOf" srcId="{D745B7F1-8AA4-498D-A004-E3287C3EC355}" destId="{588C820C-35BC-414D-8637-7FDBD900A27A}" srcOrd="3" destOrd="0" presId="urn:microsoft.com/office/officeart/2018/2/layout/IconCircleList"/>
    <dgm:cxn modelId="{9D59CA78-2F10-4BD7-89A7-CE5EBBCDEF65}" type="presParOf" srcId="{17C5EA50-E510-446F-A2FC-B90851329128}" destId="{60F664B7-7399-4E14-A14B-0FCEDA2D3EED}" srcOrd="3" destOrd="0" presId="urn:microsoft.com/office/officeart/2018/2/layout/IconCircleList"/>
    <dgm:cxn modelId="{ACD06F95-C1E5-4025-A038-84E1403918E4}" type="presParOf" srcId="{17C5EA50-E510-446F-A2FC-B90851329128}" destId="{ADB77101-486F-4CDB-9925-3F4BB7437BB8}" srcOrd="4" destOrd="0" presId="urn:microsoft.com/office/officeart/2018/2/layout/IconCircleList"/>
    <dgm:cxn modelId="{B7384CF3-0408-4068-B309-9CB1479FDB81}" type="presParOf" srcId="{ADB77101-486F-4CDB-9925-3F4BB7437BB8}" destId="{1ECD2B7A-B768-4855-AF28-D819B3416E24}" srcOrd="0" destOrd="0" presId="urn:microsoft.com/office/officeart/2018/2/layout/IconCircleList"/>
    <dgm:cxn modelId="{69A30281-B1B4-4800-886F-D3CF1EF7B01B}" type="presParOf" srcId="{ADB77101-486F-4CDB-9925-3F4BB7437BB8}" destId="{52F8F292-3B5E-45E3-ABEC-D77D16F7124C}" srcOrd="1" destOrd="0" presId="urn:microsoft.com/office/officeart/2018/2/layout/IconCircleList"/>
    <dgm:cxn modelId="{28161D7C-D1B7-45A4-A43F-DE516A54707B}" type="presParOf" srcId="{ADB77101-486F-4CDB-9925-3F4BB7437BB8}" destId="{1BF8DA23-6CDC-46A4-9893-9DB3DCE93D70}" srcOrd="2" destOrd="0" presId="urn:microsoft.com/office/officeart/2018/2/layout/IconCircleList"/>
    <dgm:cxn modelId="{854439E3-7A97-4022-B659-A7F9EAF30A74}" type="presParOf" srcId="{ADB77101-486F-4CDB-9925-3F4BB7437BB8}" destId="{C8E3B17E-35E0-49A0-878F-9E00CB34FAF1}" srcOrd="3" destOrd="0" presId="urn:microsoft.com/office/officeart/2018/2/layout/IconCircleList"/>
    <dgm:cxn modelId="{77A8C61A-F43F-46C3-B8D8-C5A0C8DC661F}" type="presParOf" srcId="{17C5EA50-E510-446F-A2FC-B90851329128}" destId="{ADE07A1B-C7D4-4B6B-BF1C-C52CB09FC78C}" srcOrd="5" destOrd="0" presId="urn:microsoft.com/office/officeart/2018/2/layout/IconCircleList"/>
    <dgm:cxn modelId="{DC8326DB-E6B7-4573-86AC-D9D7DC11B312}" type="presParOf" srcId="{17C5EA50-E510-446F-A2FC-B90851329128}" destId="{28BB5B53-399A-410D-8533-9D1FAF965E68}" srcOrd="6" destOrd="0" presId="urn:microsoft.com/office/officeart/2018/2/layout/IconCircleList"/>
    <dgm:cxn modelId="{555FEDC9-6039-41B5-A547-BE87FBEE2ACC}" type="presParOf" srcId="{28BB5B53-399A-410D-8533-9D1FAF965E68}" destId="{6E5A4E8E-D7FA-46D3-917F-B2CF86BE886D}" srcOrd="0" destOrd="0" presId="urn:microsoft.com/office/officeart/2018/2/layout/IconCircleList"/>
    <dgm:cxn modelId="{E28714EE-0794-4D33-9B28-6F80D2CB5084}" type="presParOf" srcId="{28BB5B53-399A-410D-8533-9D1FAF965E68}" destId="{C03CA193-0CF5-4F67-B0B4-AA812A0ED918}" srcOrd="1" destOrd="0" presId="urn:microsoft.com/office/officeart/2018/2/layout/IconCircleList"/>
    <dgm:cxn modelId="{1E6A8913-0288-4D9F-9CFD-E763A0E829CD}" type="presParOf" srcId="{28BB5B53-399A-410D-8533-9D1FAF965E68}" destId="{0BBEDBD3-F9B3-4272-8D90-125A4E6D6AC5}" srcOrd="2" destOrd="0" presId="urn:microsoft.com/office/officeart/2018/2/layout/IconCircleList"/>
    <dgm:cxn modelId="{23776910-A136-4AEF-A30F-76DFD7001E4E}" type="presParOf" srcId="{28BB5B53-399A-410D-8533-9D1FAF965E68}" destId="{32EF3428-E32C-413C-9817-8852AD2A6A00}"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3ABAF4-715E-4EEC-B65E-9AC251F632BD}"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en-US"/>
        </a:p>
      </dgm:t>
    </dgm:pt>
    <dgm:pt modelId="{0E02E29C-B666-44D8-B57F-3A339E36F584}">
      <dgm:prSet custT="1"/>
      <dgm:spPr>
        <a:gradFill rotWithShape="0">
          <a:gsLst>
            <a:gs pos="0">
              <a:srgbClr val="ED7D31">
                <a:hueOff val="-727682"/>
                <a:satOff val="-41964"/>
                <a:lumOff val="4314"/>
                <a:alphaOff val="0"/>
                <a:satMod val="103000"/>
                <a:lumMod val="102000"/>
                <a:tint val="94000"/>
              </a:srgbClr>
            </a:gs>
            <a:gs pos="50000">
              <a:srgbClr val="ED7D31">
                <a:hueOff val="-727682"/>
                <a:satOff val="-41964"/>
                <a:lumOff val="4314"/>
                <a:alphaOff val="0"/>
                <a:satMod val="110000"/>
                <a:lumMod val="100000"/>
                <a:shade val="100000"/>
              </a:srgbClr>
            </a:gs>
            <a:gs pos="100000">
              <a:srgbClr val="ED7D31">
                <a:hueOff val="-727682"/>
                <a:satOff val="-41964"/>
                <a:lumOff val="4314"/>
                <a:alphaOff val="0"/>
                <a:lumMod val="99000"/>
                <a:satMod val="120000"/>
                <a:shade val="78000"/>
              </a:srgbClr>
            </a:gs>
          </a:gsLst>
          <a:lin ang="5400000" scaled="0"/>
        </a:gradFill>
        <a:ln>
          <a:noFill/>
        </a:ln>
        <a:effectLst/>
      </dgm:spPr>
      <dgm:t>
        <a:bodyPr spcFirstLastPara="0" vert="horz" wrap="square" lIns="76200" tIns="76200" rIns="76200" bIns="76200" numCol="1" spcCol="1270" anchor="ctr" anchorCtr="0"/>
        <a:lstStyle/>
        <a:p>
          <a:pPr marL="0" lvl="0" indent="0" algn="l" defTabSz="889000">
            <a:lnSpc>
              <a:spcPct val="90000"/>
            </a:lnSpc>
            <a:spcBef>
              <a:spcPct val="0"/>
            </a:spcBef>
            <a:spcAft>
              <a:spcPct val="35000"/>
            </a:spcAft>
            <a:buNone/>
          </a:pPr>
          <a:r>
            <a:rPr lang="en-US" sz="2000" kern="1200" dirty="0">
              <a:solidFill>
                <a:prstClr val="white"/>
              </a:solidFill>
              <a:latin typeface="Calibri" panose="020F0502020204030204"/>
              <a:ea typeface="+mn-ea"/>
              <a:cs typeface="+mn-cs"/>
            </a:rPr>
            <a:t>Process Details</a:t>
          </a:r>
        </a:p>
      </dgm:t>
    </dgm:pt>
    <dgm:pt modelId="{CDBC8A25-CC7E-4C7D-861B-F6C64B863CAB}" type="parTrans" cxnId="{5347E00D-FEB1-4628-8BDE-E9829C2FC8E0}">
      <dgm:prSet/>
      <dgm:spPr/>
      <dgm:t>
        <a:bodyPr/>
        <a:lstStyle/>
        <a:p>
          <a:endParaRPr lang="en-US"/>
        </a:p>
      </dgm:t>
    </dgm:pt>
    <dgm:pt modelId="{5182EE87-0431-43D1-AA49-077D601804CA}" type="sibTrans" cxnId="{5347E00D-FEB1-4628-8BDE-E9829C2FC8E0}">
      <dgm:prSet/>
      <dgm:spPr/>
      <dgm:t>
        <a:bodyPr/>
        <a:lstStyle/>
        <a:p>
          <a:endParaRPr lang="en-US"/>
        </a:p>
      </dgm:t>
    </dgm:pt>
    <dgm:pt modelId="{4A46AEA4-72A2-4309-B46A-0E20E7107C9A}">
      <dgm:prSet/>
      <dgm:spPr>
        <a:ln>
          <a:noFill/>
        </a:ln>
      </dgm:spPr>
      <dgm:t>
        <a:bodyPr/>
        <a:lstStyle/>
        <a:p>
          <a:r>
            <a:rPr lang="en-US" dirty="0"/>
            <a:t>Determine if SP 10656 (Scrap) or 11406 (Solid or Liquid) is needed</a:t>
          </a:r>
        </a:p>
      </dgm:t>
    </dgm:pt>
    <dgm:pt modelId="{6F5BD98D-E609-4FD0-8D7B-8DEB126D50CA}" type="parTrans" cxnId="{9C0B3D62-8898-40C9-80E3-BBA2AEFAD1F9}">
      <dgm:prSet/>
      <dgm:spPr/>
      <dgm:t>
        <a:bodyPr/>
        <a:lstStyle/>
        <a:p>
          <a:endParaRPr lang="en-US"/>
        </a:p>
      </dgm:t>
    </dgm:pt>
    <dgm:pt modelId="{CF612A18-2EF3-415C-8509-A32CFAB10A17}" type="sibTrans" cxnId="{9C0B3D62-8898-40C9-80E3-BBA2AEFAD1F9}">
      <dgm:prSet/>
      <dgm:spPr/>
      <dgm:t>
        <a:bodyPr/>
        <a:lstStyle/>
        <a:p>
          <a:endParaRPr lang="en-US"/>
        </a:p>
      </dgm:t>
    </dgm:pt>
    <dgm:pt modelId="{6D8B8DEA-3DA0-4D71-B35C-3B3A8205EB8B}">
      <dgm:prSet/>
      <dgm:spPr>
        <a:ln>
          <a:noFill/>
        </a:ln>
      </dgm:spPr>
      <dgm:t>
        <a:bodyPr/>
        <a:lstStyle/>
        <a:p>
          <a:r>
            <a:rPr lang="en-US" dirty="0"/>
            <a:t>Complete each sub-section, ensuring at least one mode of contact (email or fax) is available for approval transmission. </a:t>
          </a:r>
        </a:p>
      </dgm:t>
    </dgm:pt>
    <dgm:pt modelId="{6EE5E30E-367A-47F6-86E7-3DE9C9509866}" type="parTrans" cxnId="{6A8358DC-DCD3-4A94-AC21-57B0CE6F623E}">
      <dgm:prSet/>
      <dgm:spPr/>
      <dgm:t>
        <a:bodyPr/>
        <a:lstStyle/>
        <a:p>
          <a:endParaRPr lang="en-US"/>
        </a:p>
      </dgm:t>
    </dgm:pt>
    <dgm:pt modelId="{4953ABAC-5525-4CB5-A625-016844AB3B3E}" type="sibTrans" cxnId="{6A8358DC-DCD3-4A94-AC21-57B0CE6F623E}">
      <dgm:prSet/>
      <dgm:spPr/>
      <dgm:t>
        <a:bodyPr/>
        <a:lstStyle/>
        <a:p>
          <a:endParaRPr lang="en-US"/>
        </a:p>
      </dgm:t>
    </dgm:pt>
    <dgm:pt modelId="{2422A2D8-3F58-454A-9B98-9EA3070137DC}">
      <dgm:prSet/>
      <dgm:spPr>
        <a:ln>
          <a:noFill/>
        </a:ln>
      </dgm:spPr>
      <dgm:t>
        <a:bodyPr/>
        <a:lstStyle/>
        <a:p>
          <a:r>
            <a:rPr lang="en-US" dirty="0"/>
            <a:t>If being completed by Detection Facility, provide form to Radiation Control Official for authorization. </a:t>
          </a:r>
          <a:r>
            <a:rPr lang="en-US" dirty="0">
              <a:hlinkClick xmlns:r="http://schemas.openxmlformats.org/officeDocument/2006/relationships" r:id="rId1"/>
            </a:rPr>
            <a:t>Transportation – CRCPD</a:t>
          </a:r>
          <a:r>
            <a:rPr lang="en-US" dirty="0"/>
            <a:t> Authorized Users-Special Permits SP 10656, SP11406.</a:t>
          </a:r>
        </a:p>
      </dgm:t>
    </dgm:pt>
    <dgm:pt modelId="{7969D411-229E-4373-922A-C2C6846DB098}" type="parTrans" cxnId="{22608A6B-11D7-4D5F-9168-877AD505CF3F}">
      <dgm:prSet/>
      <dgm:spPr/>
      <dgm:t>
        <a:bodyPr/>
        <a:lstStyle/>
        <a:p>
          <a:endParaRPr lang="en-US"/>
        </a:p>
      </dgm:t>
    </dgm:pt>
    <dgm:pt modelId="{D56BC8D5-F4DF-4DAC-A295-9FF40207BA8D}" type="sibTrans" cxnId="{22608A6B-11D7-4D5F-9168-877AD505CF3F}">
      <dgm:prSet/>
      <dgm:spPr/>
      <dgm:t>
        <a:bodyPr/>
        <a:lstStyle/>
        <a:p>
          <a:endParaRPr lang="en-US"/>
        </a:p>
      </dgm:t>
    </dgm:pt>
    <dgm:pt modelId="{3AE4D8BC-45E1-482D-AF57-D1A17D275672}">
      <dgm:prSet/>
      <dgm:spPr>
        <a:ln>
          <a:noFill/>
        </a:ln>
      </dgm:spPr>
      <dgm:t>
        <a:bodyPr/>
        <a:lstStyle/>
        <a:p>
          <a:r>
            <a:rPr lang="en-US" dirty="0"/>
            <a:t>Detection Facility or;</a:t>
          </a:r>
        </a:p>
      </dgm:t>
    </dgm:pt>
    <dgm:pt modelId="{C2DC8B53-A335-42CB-A6A2-5FFAEC07A77C}" type="sibTrans" cxnId="{81FBF409-24DC-4F9A-B310-9748641AE24C}">
      <dgm:prSet/>
      <dgm:spPr/>
      <dgm:t>
        <a:bodyPr/>
        <a:lstStyle/>
        <a:p>
          <a:endParaRPr lang="en-US"/>
        </a:p>
      </dgm:t>
    </dgm:pt>
    <dgm:pt modelId="{9A0A95E8-3423-4203-B3FD-2144A9A70D14}" type="parTrans" cxnId="{81FBF409-24DC-4F9A-B310-9748641AE24C}">
      <dgm:prSet/>
      <dgm:spPr/>
      <dgm:t>
        <a:bodyPr/>
        <a:lstStyle/>
        <a:p>
          <a:endParaRPr lang="en-US"/>
        </a:p>
      </dgm:t>
    </dgm:pt>
    <dgm:pt modelId="{B3CC56C1-35EC-4369-8931-8351E4B35E5E}">
      <dgm:prSet/>
      <dgm:spPr>
        <a:ln>
          <a:noFill/>
        </a:ln>
      </dgm:spPr>
      <dgm:t>
        <a:bodyPr/>
        <a:lstStyle/>
        <a:p>
          <a:r>
            <a:rPr lang="en-US" dirty="0"/>
            <a:t>Detection State Official if Facility is unable or ill equipped.</a:t>
          </a:r>
        </a:p>
      </dgm:t>
    </dgm:pt>
    <dgm:pt modelId="{63E91DB4-4D9F-4DDF-AE11-91FB7B3080B4}" type="sibTrans" cxnId="{2272FB7B-623F-4822-9452-727536615785}">
      <dgm:prSet/>
      <dgm:spPr/>
      <dgm:t>
        <a:bodyPr/>
        <a:lstStyle/>
        <a:p>
          <a:endParaRPr lang="en-US"/>
        </a:p>
      </dgm:t>
    </dgm:pt>
    <dgm:pt modelId="{DD5A5B27-1058-49BD-B96B-5D41DB259133}" type="parTrans" cxnId="{2272FB7B-623F-4822-9452-727536615785}">
      <dgm:prSet/>
      <dgm:spPr/>
      <dgm:t>
        <a:bodyPr/>
        <a:lstStyle/>
        <a:p>
          <a:endParaRPr lang="en-US"/>
        </a:p>
      </dgm:t>
    </dgm:pt>
    <dgm:pt modelId="{4091DA00-E1CA-447A-BD7D-FC716BFF938D}">
      <dgm:prSet custT="1"/>
      <dgm:spPr>
        <a:gradFill rotWithShape="0">
          <a:gsLst>
            <a:gs pos="0">
              <a:srgbClr val="ED7D31">
                <a:hueOff val="0"/>
                <a:satOff val="0"/>
                <a:lumOff val="0"/>
                <a:alphaOff val="0"/>
                <a:satMod val="103000"/>
                <a:lumMod val="102000"/>
                <a:tint val="94000"/>
              </a:srgbClr>
            </a:gs>
            <a:gs pos="50000">
              <a:srgbClr val="ED7D31">
                <a:hueOff val="0"/>
                <a:satOff val="0"/>
                <a:lumOff val="0"/>
                <a:alphaOff val="0"/>
                <a:satMod val="110000"/>
                <a:lumMod val="100000"/>
                <a:shade val="100000"/>
              </a:srgbClr>
            </a:gs>
            <a:gs pos="100000">
              <a:srgbClr val="ED7D31">
                <a:hueOff val="0"/>
                <a:satOff val="0"/>
                <a:lumOff val="0"/>
                <a:alphaOff val="0"/>
                <a:lumMod val="99000"/>
                <a:satMod val="120000"/>
                <a:shade val="78000"/>
              </a:srgbClr>
            </a:gs>
          </a:gsLst>
          <a:lin ang="5400000" scaled="0"/>
        </a:gradFill>
        <a:ln>
          <a:noFill/>
        </a:ln>
        <a:effectLst/>
      </dgm:spPr>
      <dgm:t>
        <a:bodyPr spcFirstLastPara="0" vert="horz" wrap="square" lIns="76200" tIns="76200" rIns="76200" bIns="76200" numCol="1" spcCol="1270" anchor="ctr" anchorCtr="0"/>
        <a:lstStyle/>
        <a:p>
          <a:pPr marL="0" lvl="0" indent="0" algn="l" defTabSz="889000">
            <a:lnSpc>
              <a:spcPct val="90000"/>
            </a:lnSpc>
            <a:spcBef>
              <a:spcPct val="0"/>
            </a:spcBef>
            <a:spcAft>
              <a:spcPct val="35000"/>
            </a:spcAft>
            <a:buNone/>
          </a:pPr>
          <a:r>
            <a:rPr lang="en-US" sz="2000" kern="1200" dirty="0">
              <a:solidFill>
                <a:prstClr val="white"/>
              </a:solidFill>
              <a:latin typeface="Calibri" panose="020F0502020204030204"/>
              <a:ea typeface="+mn-ea"/>
              <a:cs typeface="+mn-cs"/>
            </a:rPr>
            <a:t>Section Completed by:</a:t>
          </a:r>
        </a:p>
      </dgm:t>
    </dgm:pt>
    <dgm:pt modelId="{C21BC88E-66F8-4FC9-AB2B-321C9FF832D8}" type="parTrans" cxnId="{25EC2A95-1D39-4FA0-87F6-051E4074B450}">
      <dgm:prSet/>
      <dgm:spPr/>
      <dgm:t>
        <a:bodyPr/>
        <a:lstStyle/>
        <a:p>
          <a:endParaRPr lang="en-US"/>
        </a:p>
      </dgm:t>
    </dgm:pt>
    <dgm:pt modelId="{02CF9083-9C1A-4C38-B688-FDA7C8CB089D}" type="sibTrans" cxnId="{25EC2A95-1D39-4FA0-87F6-051E4074B450}">
      <dgm:prSet/>
      <dgm:spPr/>
      <dgm:t>
        <a:bodyPr/>
        <a:lstStyle/>
        <a:p>
          <a:endParaRPr lang="en-US"/>
        </a:p>
      </dgm:t>
    </dgm:pt>
    <dgm:pt modelId="{996713C9-EAB3-4F16-B8B1-5DB57D1DCB28}">
      <dgm:prSet/>
      <dgm:spPr>
        <a:ln>
          <a:noFill/>
        </a:ln>
      </dgm:spPr>
      <dgm:t>
        <a:bodyPr/>
        <a:lstStyle/>
        <a:p>
          <a:r>
            <a:rPr lang="en-US" dirty="0"/>
            <a:t>Information is generally collected by the Detection Facility</a:t>
          </a:r>
        </a:p>
      </dgm:t>
    </dgm:pt>
    <dgm:pt modelId="{85A0DCDA-05D3-411B-A8DB-0B36E9FE21E8}" type="parTrans" cxnId="{081BFACB-4B4E-4CE5-970F-03706DCD142B}">
      <dgm:prSet/>
      <dgm:spPr/>
      <dgm:t>
        <a:bodyPr/>
        <a:lstStyle/>
        <a:p>
          <a:endParaRPr lang="en-US"/>
        </a:p>
      </dgm:t>
    </dgm:pt>
    <dgm:pt modelId="{F9CEA5DD-2A4D-4591-B795-63896043C0BD}" type="sibTrans" cxnId="{081BFACB-4B4E-4CE5-970F-03706DCD142B}">
      <dgm:prSet/>
      <dgm:spPr/>
      <dgm:t>
        <a:bodyPr/>
        <a:lstStyle/>
        <a:p>
          <a:endParaRPr lang="en-US"/>
        </a:p>
      </dgm:t>
    </dgm:pt>
    <dgm:pt modelId="{653A055D-88EC-4741-88B7-D12D5061DFA1}" type="pres">
      <dgm:prSet presAssocID="{853ABAF4-715E-4EEC-B65E-9AC251F632BD}" presName="linear" presStyleCnt="0">
        <dgm:presLayoutVars>
          <dgm:dir/>
          <dgm:animLvl val="lvl"/>
          <dgm:resizeHandles val="exact"/>
        </dgm:presLayoutVars>
      </dgm:prSet>
      <dgm:spPr/>
    </dgm:pt>
    <dgm:pt modelId="{4257C223-DB68-43B1-979F-84CD7AEBCDA4}" type="pres">
      <dgm:prSet presAssocID="{4091DA00-E1CA-447A-BD7D-FC716BFF938D}" presName="parentLin" presStyleCnt="0"/>
      <dgm:spPr/>
    </dgm:pt>
    <dgm:pt modelId="{08142B0D-4C67-4F15-A7A6-3ADE9F0F3F7E}" type="pres">
      <dgm:prSet presAssocID="{4091DA00-E1CA-447A-BD7D-FC716BFF938D}" presName="parentLeftMargin" presStyleLbl="node1" presStyleIdx="0" presStyleCnt="2"/>
      <dgm:spPr/>
    </dgm:pt>
    <dgm:pt modelId="{F572EC3E-7D64-48D9-A840-47DB70F35A95}" type="pres">
      <dgm:prSet presAssocID="{4091DA00-E1CA-447A-BD7D-FC716BFF938D}" presName="parentText" presStyleLbl="node1" presStyleIdx="0" presStyleCnt="2" custScaleX="112500" custScaleY="61951">
        <dgm:presLayoutVars>
          <dgm:chMax val="0"/>
          <dgm:bulletEnabled val="1"/>
        </dgm:presLayoutVars>
      </dgm:prSet>
      <dgm:spPr/>
    </dgm:pt>
    <dgm:pt modelId="{49008074-9B69-4974-9C06-3944F9B19960}" type="pres">
      <dgm:prSet presAssocID="{4091DA00-E1CA-447A-BD7D-FC716BFF938D}" presName="negativeSpace" presStyleCnt="0"/>
      <dgm:spPr/>
    </dgm:pt>
    <dgm:pt modelId="{FD2676D8-E4DA-4FC4-9617-C8416EFD624C}" type="pres">
      <dgm:prSet presAssocID="{4091DA00-E1CA-447A-BD7D-FC716BFF938D}" presName="childText" presStyleLbl="conFgAcc1" presStyleIdx="0" presStyleCnt="2">
        <dgm:presLayoutVars>
          <dgm:bulletEnabled val="1"/>
        </dgm:presLayoutVars>
      </dgm:prSet>
      <dgm:spPr/>
    </dgm:pt>
    <dgm:pt modelId="{0333185A-1CF9-4A2D-AFE0-91A3753DEF87}" type="pres">
      <dgm:prSet presAssocID="{02CF9083-9C1A-4C38-B688-FDA7C8CB089D}" presName="spaceBetweenRectangles" presStyleCnt="0"/>
      <dgm:spPr/>
    </dgm:pt>
    <dgm:pt modelId="{D4F83678-A09C-4A4D-8319-6AB151DB98E6}" type="pres">
      <dgm:prSet presAssocID="{0E02E29C-B666-44D8-B57F-3A339E36F584}" presName="parentLin" presStyleCnt="0"/>
      <dgm:spPr/>
    </dgm:pt>
    <dgm:pt modelId="{B89D6A27-8B69-4EF4-94AD-1090EA803DC1}" type="pres">
      <dgm:prSet presAssocID="{0E02E29C-B666-44D8-B57F-3A339E36F584}" presName="parentLeftMargin" presStyleLbl="node1" presStyleIdx="0" presStyleCnt="2"/>
      <dgm:spPr/>
    </dgm:pt>
    <dgm:pt modelId="{B0253C2A-53B9-4361-8B54-7E14E64E239E}" type="pres">
      <dgm:prSet presAssocID="{0E02E29C-B666-44D8-B57F-3A339E36F584}" presName="parentText" presStyleLbl="node1" presStyleIdx="1" presStyleCnt="2" custScaleX="112500" custScaleY="59001">
        <dgm:presLayoutVars>
          <dgm:chMax val="0"/>
          <dgm:bulletEnabled val="1"/>
        </dgm:presLayoutVars>
      </dgm:prSet>
      <dgm:spPr>
        <a:xfrm>
          <a:off x="546391" y="1478777"/>
          <a:ext cx="7649480" cy="531360"/>
        </a:xfrm>
        <a:prstGeom prst="roundRect">
          <a:avLst/>
        </a:prstGeom>
      </dgm:spPr>
    </dgm:pt>
    <dgm:pt modelId="{18515CE3-8E71-405E-AA8E-18299CF66AE4}" type="pres">
      <dgm:prSet presAssocID="{0E02E29C-B666-44D8-B57F-3A339E36F584}" presName="negativeSpace" presStyleCnt="0"/>
      <dgm:spPr/>
    </dgm:pt>
    <dgm:pt modelId="{A4AC92F9-5B8C-48F4-BEE4-6D54A6B530BB}" type="pres">
      <dgm:prSet presAssocID="{0E02E29C-B666-44D8-B57F-3A339E36F584}" presName="childText" presStyleLbl="conFgAcc1" presStyleIdx="1" presStyleCnt="2" custLinFactNeighborX="-110" custLinFactNeighborY="-14835">
        <dgm:presLayoutVars>
          <dgm:bulletEnabled val="1"/>
        </dgm:presLayoutVars>
      </dgm:prSet>
      <dgm:spPr/>
    </dgm:pt>
  </dgm:ptLst>
  <dgm:cxnLst>
    <dgm:cxn modelId="{81FBF409-24DC-4F9A-B310-9748641AE24C}" srcId="{4091DA00-E1CA-447A-BD7D-FC716BFF938D}" destId="{3AE4D8BC-45E1-482D-AF57-D1A17D275672}" srcOrd="1" destOrd="0" parTransId="{9A0A95E8-3423-4203-B3FD-2144A9A70D14}" sibTransId="{C2DC8B53-A335-42CB-A6A2-5FFAEC07A77C}"/>
    <dgm:cxn modelId="{5347E00D-FEB1-4628-8BDE-E9829C2FC8E0}" srcId="{853ABAF4-715E-4EEC-B65E-9AC251F632BD}" destId="{0E02E29C-B666-44D8-B57F-3A339E36F584}" srcOrd="1" destOrd="0" parTransId="{CDBC8A25-CC7E-4C7D-861B-F6C64B863CAB}" sibTransId="{5182EE87-0431-43D1-AA49-077D601804CA}"/>
    <dgm:cxn modelId="{13512C10-7D85-49EC-AA4B-C6DA7CDC64E2}" type="presOf" srcId="{996713C9-EAB3-4F16-B8B1-5DB57D1DCB28}" destId="{FD2676D8-E4DA-4FC4-9617-C8416EFD624C}" srcOrd="0" destOrd="0" presId="urn:microsoft.com/office/officeart/2005/8/layout/list1"/>
    <dgm:cxn modelId="{6B239C10-B3CE-44DA-B30A-503E220F0FB7}" type="presOf" srcId="{6D8B8DEA-3DA0-4D71-B35C-3B3A8205EB8B}" destId="{A4AC92F9-5B8C-48F4-BEE4-6D54A6B530BB}" srcOrd="0" destOrd="1" presId="urn:microsoft.com/office/officeart/2005/8/layout/list1"/>
    <dgm:cxn modelId="{B2BC9B26-FAB2-4AAA-A0B1-7C53B1846BFC}" type="presOf" srcId="{2422A2D8-3F58-454A-9B98-9EA3070137DC}" destId="{A4AC92F9-5B8C-48F4-BEE4-6D54A6B530BB}" srcOrd="0" destOrd="2" presId="urn:microsoft.com/office/officeart/2005/8/layout/list1"/>
    <dgm:cxn modelId="{79518B28-F7B8-4746-A075-85D78D67F0B7}" type="presOf" srcId="{3AE4D8BC-45E1-482D-AF57-D1A17D275672}" destId="{FD2676D8-E4DA-4FC4-9617-C8416EFD624C}" srcOrd="0" destOrd="1" presId="urn:microsoft.com/office/officeart/2005/8/layout/list1"/>
    <dgm:cxn modelId="{C3B2CD34-C78A-4B40-8A38-84CCB412A1A1}" type="presOf" srcId="{4091DA00-E1CA-447A-BD7D-FC716BFF938D}" destId="{F572EC3E-7D64-48D9-A840-47DB70F35A95}" srcOrd="1" destOrd="0" presId="urn:microsoft.com/office/officeart/2005/8/layout/list1"/>
    <dgm:cxn modelId="{7390713C-5BF3-4F1B-9544-DD937CB7845B}" type="presOf" srcId="{4091DA00-E1CA-447A-BD7D-FC716BFF938D}" destId="{08142B0D-4C67-4F15-A7A6-3ADE9F0F3F7E}" srcOrd="0" destOrd="0" presId="urn:microsoft.com/office/officeart/2005/8/layout/list1"/>
    <dgm:cxn modelId="{9C0B3D62-8898-40C9-80E3-BBA2AEFAD1F9}" srcId="{0E02E29C-B666-44D8-B57F-3A339E36F584}" destId="{4A46AEA4-72A2-4309-B46A-0E20E7107C9A}" srcOrd="0" destOrd="0" parTransId="{6F5BD98D-E609-4FD0-8D7B-8DEB126D50CA}" sibTransId="{CF612A18-2EF3-415C-8509-A32CFAB10A17}"/>
    <dgm:cxn modelId="{22608A6B-11D7-4D5F-9168-877AD505CF3F}" srcId="{0E02E29C-B666-44D8-B57F-3A339E36F584}" destId="{2422A2D8-3F58-454A-9B98-9EA3070137DC}" srcOrd="2" destOrd="0" parTransId="{7969D411-229E-4373-922A-C2C6846DB098}" sibTransId="{D56BC8D5-F4DF-4DAC-A295-9FF40207BA8D}"/>
    <dgm:cxn modelId="{ED718755-8DD4-4B23-89AA-25A5354E5750}" type="presOf" srcId="{4A46AEA4-72A2-4309-B46A-0E20E7107C9A}" destId="{A4AC92F9-5B8C-48F4-BEE4-6D54A6B530BB}" srcOrd="0" destOrd="0" presId="urn:microsoft.com/office/officeart/2005/8/layout/list1"/>
    <dgm:cxn modelId="{2272FB7B-623F-4822-9452-727536615785}" srcId="{4091DA00-E1CA-447A-BD7D-FC716BFF938D}" destId="{B3CC56C1-35EC-4369-8931-8351E4B35E5E}" srcOrd="2" destOrd="0" parTransId="{DD5A5B27-1058-49BD-B96B-5D41DB259133}" sibTransId="{63E91DB4-4D9F-4DDF-AE11-91FB7B3080B4}"/>
    <dgm:cxn modelId="{BADD407D-AE46-43E1-A3CD-522B21E53C41}" type="presOf" srcId="{853ABAF4-715E-4EEC-B65E-9AC251F632BD}" destId="{653A055D-88EC-4741-88B7-D12D5061DFA1}" srcOrd="0" destOrd="0" presId="urn:microsoft.com/office/officeart/2005/8/layout/list1"/>
    <dgm:cxn modelId="{5F074790-1C5C-49E6-AEE9-6E6AB01EF389}" type="presOf" srcId="{0E02E29C-B666-44D8-B57F-3A339E36F584}" destId="{B89D6A27-8B69-4EF4-94AD-1090EA803DC1}" srcOrd="0" destOrd="0" presId="urn:microsoft.com/office/officeart/2005/8/layout/list1"/>
    <dgm:cxn modelId="{25EC2A95-1D39-4FA0-87F6-051E4074B450}" srcId="{853ABAF4-715E-4EEC-B65E-9AC251F632BD}" destId="{4091DA00-E1CA-447A-BD7D-FC716BFF938D}" srcOrd="0" destOrd="0" parTransId="{C21BC88E-66F8-4FC9-AB2B-321C9FF832D8}" sibTransId="{02CF9083-9C1A-4C38-B688-FDA7C8CB089D}"/>
    <dgm:cxn modelId="{8A1AF0AC-5438-4F89-B8C7-0C7CEF448A16}" type="presOf" srcId="{0E02E29C-B666-44D8-B57F-3A339E36F584}" destId="{B0253C2A-53B9-4361-8B54-7E14E64E239E}" srcOrd="1" destOrd="0" presId="urn:microsoft.com/office/officeart/2005/8/layout/list1"/>
    <dgm:cxn modelId="{081BFACB-4B4E-4CE5-970F-03706DCD142B}" srcId="{4091DA00-E1CA-447A-BD7D-FC716BFF938D}" destId="{996713C9-EAB3-4F16-B8B1-5DB57D1DCB28}" srcOrd="0" destOrd="0" parTransId="{85A0DCDA-05D3-411B-A8DB-0B36E9FE21E8}" sibTransId="{F9CEA5DD-2A4D-4591-B795-63896043C0BD}"/>
    <dgm:cxn modelId="{2A2EC2D1-2E8F-4C56-BFDD-55B32F18B72D}" type="presOf" srcId="{B3CC56C1-35EC-4369-8931-8351E4B35E5E}" destId="{FD2676D8-E4DA-4FC4-9617-C8416EFD624C}" srcOrd="0" destOrd="2" presId="urn:microsoft.com/office/officeart/2005/8/layout/list1"/>
    <dgm:cxn modelId="{6A8358DC-DCD3-4A94-AC21-57B0CE6F623E}" srcId="{0E02E29C-B666-44D8-B57F-3A339E36F584}" destId="{6D8B8DEA-3DA0-4D71-B35C-3B3A8205EB8B}" srcOrd="1" destOrd="0" parTransId="{6EE5E30E-367A-47F6-86E7-3DE9C9509866}" sibTransId="{4953ABAC-5525-4CB5-A625-016844AB3B3E}"/>
    <dgm:cxn modelId="{B8A43DB4-466F-4492-9D24-6EF6AB40876D}" type="presParOf" srcId="{653A055D-88EC-4741-88B7-D12D5061DFA1}" destId="{4257C223-DB68-43B1-979F-84CD7AEBCDA4}" srcOrd="0" destOrd="0" presId="urn:microsoft.com/office/officeart/2005/8/layout/list1"/>
    <dgm:cxn modelId="{ADED7FF1-C315-4872-BDCA-2639D87BF0B9}" type="presParOf" srcId="{4257C223-DB68-43B1-979F-84CD7AEBCDA4}" destId="{08142B0D-4C67-4F15-A7A6-3ADE9F0F3F7E}" srcOrd="0" destOrd="0" presId="urn:microsoft.com/office/officeart/2005/8/layout/list1"/>
    <dgm:cxn modelId="{CFA6DD82-4E2D-4FF6-A916-F002CE966E6D}" type="presParOf" srcId="{4257C223-DB68-43B1-979F-84CD7AEBCDA4}" destId="{F572EC3E-7D64-48D9-A840-47DB70F35A95}" srcOrd="1" destOrd="0" presId="urn:microsoft.com/office/officeart/2005/8/layout/list1"/>
    <dgm:cxn modelId="{274BEBF9-DEBA-47E1-977E-CA5EA832E86E}" type="presParOf" srcId="{653A055D-88EC-4741-88B7-D12D5061DFA1}" destId="{49008074-9B69-4974-9C06-3944F9B19960}" srcOrd="1" destOrd="0" presId="urn:microsoft.com/office/officeart/2005/8/layout/list1"/>
    <dgm:cxn modelId="{CDF749EB-A1D3-440B-8AA8-6EF26E45C632}" type="presParOf" srcId="{653A055D-88EC-4741-88B7-D12D5061DFA1}" destId="{FD2676D8-E4DA-4FC4-9617-C8416EFD624C}" srcOrd="2" destOrd="0" presId="urn:microsoft.com/office/officeart/2005/8/layout/list1"/>
    <dgm:cxn modelId="{A2123CCF-57A0-4588-A6DE-487A1F154400}" type="presParOf" srcId="{653A055D-88EC-4741-88B7-D12D5061DFA1}" destId="{0333185A-1CF9-4A2D-AFE0-91A3753DEF87}" srcOrd="3" destOrd="0" presId="urn:microsoft.com/office/officeart/2005/8/layout/list1"/>
    <dgm:cxn modelId="{6010F7C7-7166-435D-8289-9A67B8370843}" type="presParOf" srcId="{653A055D-88EC-4741-88B7-D12D5061DFA1}" destId="{D4F83678-A09C-4A4D-8319-6AB151DB98E6}" srcOrd="4" destOrd="0" presId="urn:microsoft.com/office/officeart/2005/8/layout/list1"/>
    <dgm:cxn modelId="{BFED7C7A-F262-441B-A7D9-2A6A31F28853}" type="presParOf" srcId="{D4F83678-A09C-4A4D-8319-6AB151DB98E6}" destId="{B89D6A27-8B69-4EF4-94AD-1090EA803DC1}" srcOrd="0" destOrd="0" presId="urn:microsoft.com/office/officeart/2005/8/layout/list1"/>
    <dgm:cxn modelId="{592EDF67-E0AA-48CF-9AE6-513CB94630AC}" type="presParOf" srcId="{D4F83678-A09C-4A4D-8319-6AB151DB98E6}" destId="{B0253C2A-53B9-4361-8B54-7E14E64E239E}" srcOrd="1" destOrd="0" presId="urn:microsoft.com/office/officeart/2005/8/layout/list1"/>
    <dgm:cxn modelId="{CAA93782-A4A5-4E33-9537-DCB10D38463D}" type="presParOf" srcId="{653A055D-88EC-4741-88B7-D12D5061DFA1}" destId="{18515CE3-8E71-405E-AA8E-18299CF66AE4}" srcOrd="5" destOrd="0" presId="urn:microsoft.com/office/officeart/2005/8/layout/list1"/>
    <dgm:cxn modelId="{04D87543-B930-4796-B75F-DDAD1A8BF1E2}" type="presParOf" srcId="{653A055D-88EC-4741-88B7-D12D5061DFA1}" destId="{A4AC92F9-5B8C-48F4-BEE4-6D54A6B530BB}"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3ABAF4-715E-4EEC-B65E-9AC251F632BD}"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en-US"/>
        </a:p>
      </dgm:t>
    </dgm:pt>
    <dgm:pt modelId="{0E02E29C-B666-44D8-B57F-3A339E36F584}">
      <dgm:prSet custT="1"/>
      <dgm:spPr>
        <a:gradFill rotWithShape="0">
          <a:gsLst>
            <a:gs pos="0">
              <a:srgbClr val="ED7D31">
                <a:hueOff val="-727682"/>
                <a:satOff val="-41964"/>
                <a:lumOff val="4314"/>
                <a:alphaOff val="0"/>
                <a:satMod val="103000"/>
                <a:lumMod val="102000"/>
                <a:tint val="94000"/>
              </a:srgbClr>
            </a:gs>
            <a:gs pos="50000">
              <a:srgbClr val="ED7D31">
                <a:hueOff val="-727682"/>
                <a:satOff val="-41964"/>
                <a:lumOff val="4314"/>
                <a:alphaOff val="0"/>
                <a:satMod val="110000"/>
                <a:lumMod val="100000"/>
                <a:shade val="100000"/>
              </a:srgbClr>
            </a:gs>
            <a:gs pos="100000">
              <a:srgbClr val="ED7D31">
                <a:hueOff val="-727682"/>
                <a:satOff val="-41964"/>
                <a:lumOff val="4314"/>
                <a:alphaOff val="0"/>
                <a:lumMod val="99000"/>
                <a:satMod val="120000"/>
                <a:shade val="78000"/>
              </a:srgbClr>
            </a:gs>
          </a:gsLst>
          <a:lin ang="5400000" scaled="0"/>
        </a:gradFill>
        <a:ln>
          <a:noFill/>
        </a:ln>
        <a:effectLst/>
      </dgm:spPr>
      <dgm:t>
        <a:bodyPr spcFirstLastPara="0" vert="horz" wrap="square" lIns="76200" tIns="76200" rIns="76200" bIns="76200" numCol="1" spcCol="1270" anchor="ctr" anchorCtr="0"/>
        <a:lstStyle/>
        <a:p>
          <a:pPr marL="0" lvl="0" indent="0" algn="l" defTabSz="889000">
            <a:lnSpc>
              <a:spcPct val="90000"/>
            </a:lnSpc>
            <a:spcBef>
              <a:spcPct val="0"/>
            </a:spcBef>
            <a:spcAft>
              <a:spcPct val="35000"/>
            </a:spcAft>
            <a:buNone/>
          </a:pPr>
          <a:r>
            <a:rPr lang="en-US" sz="2000" kern="1200" dirty="0">
              <a:solidFill>
                <a:prstClr val="white"/>
              </a:solidFill>
              <a:latin typeface="Calibri" panose="020F0502020204030204"/>
              <a:ea typeface="+mn-ea"/>
              <a:cs typeface="+mn-cs"/>
            </a:rPr>
            <a:t>Process Details</a:t>
          </a:r>
        </a:p>
      </dgm:t>
    </dgm:pt>
    <dgm:pt modelId="{CDBC8A25-CC7E-4C7D-861B-F6C64B863CAB}" type="parTrans" cxnId="{5347E00D-FEB1-4628-8BDE-E9829C2FC8E0}">
      <dgm:prSet/>
      <dgm:spPr/>
      <dgm:t>
        <a:bodyPr/>
        <a:lstStyle/>
        <a:p>
          <a:endParaRPr lang="en-US"/>
        </a:p>
      </dgm:t>
    </dgm:pt>
    <dgm:pt modelId="{5182EE87-0431-43D1-AA49-077D601804CA}" type="sibTrans" cxnId="{5347E00D-FEB1-4628-8BDE-E9829C2FC8E0}">
      <dgm:prSet/>
      <dgm:spPr/>
      <dgm:t>
        <a:bodyPr/>
        <a:lstStyle/>
        <a:p>
          <a:endParaRPr lang="en-US"/>
        </a:p>
      </dgm:t>
    </dgm:pt>
    <dgm:pt modelId="{4A46AEA4-72A2-4309-B46A-0E20E7107C9A}">
      <dgm:prSet/>
      <dgm:spPr>
        <a:ln>
          <a:noFill/>
        </a:ln>
      </dgm:spPr>
      <dgm:t>
        <a:bodyPr/>
        <a:lstStyle/>
        <a:p>
          <a:r>
            <a:rPr lang="en-US" dirty="0"/>
            <a:t>Issue a DOT-SP number.</a:t>
          </a:r>
        </a:p>
      </dgm:t>
    </dgm:pt>
    <dgm:pt modelId="{6F5BD98D-E609-4FD0-8D7B-8DEB126D50CA}" type="parTrans" cxnId="{9C0B3D62-8898-40C9-80E3-BBA2AEFAD1F9}">
      <dgm:prSet/>
      <dgm:spPr/>
      <dgm:t>
        <a:bodyPr/>
        <a:lstStyle/>
        <a:p>
          <a:endParaRPr lang="en-US"/>
        </a:p>
      </dgm:t>
    </dgm:pt>
    <dgm:pt modelId="{CF612A18-2EF3-415C-8509-A32CFAB10A17}" type="sibTrans" cxnId="{9C0B3D62-8898-40C9-80E3-BBA2AEFAD1F9}">
      <dgm:prSet/>
      <dgm:spPr/>
      <dgm:t>
        <a:bodyPr/>
        <a:lstStyle/>
        <a:p>
          <a:endParaRPr lang="en-US"/>
        </a:p>
      </dgm:t>
    </dgm:pt>
    <dgm:pt modelId="{4091DA00-E1CA-447A-BD7D-FC716BFF938D}">
      <dgm:prSet custT="1"/>
      <dgm:spPr>
        <a:gradFill rotWithShape="0">
          <a:gsLst>
            <a:gs pos="0">
              <a:srgbClr val="ED7D31">
                <a:hueOff val="0"/>
                <a:satOff val="0"/>
                <a:lumOff val="0"/>
                <a:alphaOff val="0"/>
                <a:satMod val="103000"/>
                <a:lumMod val="102000"/>
                <a:tint val="94000"/>
              </a:srgbClr>
            </a:gs>
            <a:gs pos="50000">
              <a:srgbClr val="ED7D31">
                <a:hueOff val="0"/>
                <a:satOff val="0"/>
                <a:lumOff val="0"/>
                <a:alphaOff val="0"/>
                <a:satMod val="110000"/>
                <a:lumMod val="100000"/>
                <a:shade val="100000"/>
              </a:srgbClr>
            </a:gs>
            <a:gs pos="100000">
              <a:srgbClr val="ED7D31">
                <a:hueOff val="0"/>
                <a:satOff val="0"/>
                <a:lumOff val="0"/>
                <a:alphaOff val="0"/>
                <a:lumMod val="99000"/>
                <a:satMod val="120000"/>
                <a:shade val="78000"/>
              </a:srgbClr>
            </a:gs>
          </a:gsLst>
          <a:lin ang="5400000" scaled="0"/>
        </a:gradFill>
        <a:ln>
          <a:noFill/>
        </a:ln>
        <a:effectLst/>
      </dgm:spPr>
      <dgm:t>
        <a:bodyPr spcFirstLastPara="0" vert="horz" wrap="square" lIns="76200" tIns="76200" rIns="76200" bIns="76200" numCol="1" spcCol="1270" anchor="ctr" anchorCtr="0"/>
        <a:lstStyle/>
        <a:p>
          <a:pPr marL="0" lvl="0" indent="0" algn="l" defTabSz="889000">
            <a:lnSpc>
              <a:spcPct val="90000"/>
            </a:lnSpc>
            <a:spcBef>
              <a:spcPct val="0"/>
            </a:spcBef>
            <a:spcAft>
              <a:spcPct val="35000"/>
            </a:spcAft>
            <a:buNone/>
          </a:pPr>
          <a:r>
            <a:rPr lang="en-US" sz="2000" kern="1200" dirty="0">
              <a:solidFill>
                <a:prstClr val="white"/>
              </a:solidFill>
              <a:latin typeface="Calibri" panose="020F0502020204030204"/>
              <a:ea typeface="+mn-ea"/>
              <a:cs typeface="+mn-cs"/>
            </a:rPr>
            <a:t>Section Completed by:</a:t>
          </a:r>
        </a:p>
      </dgm:t>
    </dgm:pt>
    <dgm:pt modelId="{C21BC88E-66F8-4FC9-AB2B-321C9FF832D8}" type="parTrans" cxnId="{25EC2A95-1D39-4FA0-87F6-051E4074B450}">
      <dgm:prSet/>
      <dgm:spPr/>
      <dgm:t>
        <a:bodyPr/>
        <a:lstStyle/>
        <a:p>
          <a:endParaRPr lang="en-US"/>
        </a:p>
      </dgm:t>
    </dgm:pt>
    <dgm:pt modelId="{02CF9083-9C1A-4C38-B688-FDA7C8CB089D}" type="sibTrans" cxnId="{25EC2A95-1D39-4FA0-87F6-051E4074B450}">
      <dgm:prSet/>
      <dgm:spPr/>
      <dgm:t>
        <a:bodyPr/>
        <a:lstStyle/>
        <a:p>
          <a:endParaRPr lang="en-US"/>
        </a:p>
      </dgm:t>
    </dgm:pt>
    <dgm:pt modelId="{996713C9-EAB3-4F16-B8B1-5DB57D1DCB28}">
      <dgm:prSet/>
      <dgm:spPr>
        <a:ln>
          <a:noFill/>
        </a:ln>
      </dgm:spPr>
      <dgm:t>
        <a:bodyPr/>
        <a:lstStyle/>
        <a:p>
          <a:r>
            <a:rPr lang="en-US" dirty="0"/>
            <a:t>Detection State Official</a:t>
          </a:r>
        </a:p>
      </dgm:t>
    </dgm:pt>
    <dgm:pt modelId="{85A0DCDA-05D3-411B-A8DB-0B36E9FE21E8}" type="parTrans" cxnId="{081BFACB-4B4E-4CE5-970F-03706DCD142B}">
      <dgm:prSet/>
      <dgm:spPr/>
      <dgm:t>
        <a:bodyPr/>
        <a:lstStyle/>
        <a:p>
          <a:endParaRPr lang="en-US"/>
        </a:p>
      </dgm:t>
    </dgm:pt>
    <dgm:pt modelId="{F9CEA5DD-2A4D-4591-B795-63896043C0BD}" type="sibTrans" cxnId="{081BFACB-4B4E-4CE5-970F-03706DCD142B}">
      <dgm:prSet/>
      <dgm:spPr/>
      <dgm:t>
        <a:bodyPr/>
        <a:lstStyle/>
        <a:p>
          <a:endParaRPr lang="en-US"/>
        </a:p>
      </dgm:t>
    </dgm:pt>
    <dgm:pt modelId="{CBFA50E2-2130-4549-A932-00DA125A0F83}">
      <dgm:prSet/>
      <dgm:spPr/>
      <dgm:t>
        <a:bodyPr/>
        <a:lstStyle/>
        <a:p>
          <a:r>
            <a:rPr lang="en-US" dirty="0"/>
            <a:t>Identify Radiation Control Officials. </a:t>
          </a:r>
          <a:r>
            <a:rPr lang="en-US" dirty="0">
              <a:hlinkClick xmlns:r="http://schemas.openxmlformats.org/officeDocument/2006/relationships" r:id="rId1"/>
            </a:rPr>
            <a:t>Transportation – CRCPD</a:t>
          </a:r>
          <a:r>
            <a:rPr lang="en-US" dirty="0"/>
            <a:t> Authorized Users-Special Permits SP 10656, SP11406.</a:t>
          </a:r>
        </a:p>
      </dgm:t>
    </dgm:pt>
    <dgm:pt modelId="{13F27B98-FEB4-441E-A7CD-5CF1F6903D08}" type="parTrans" cxnId="{3FC05A91-F182-4C46-B102-8BAB1FAFC01B}">
      <dgm:prSet/>
      <dgm:spPr/>
      <dgm:t>
        <a:bodyPr/>
        <a:lstStyle/>
        <a:p>
          <a:endParaRPr lang="en-US"/>
        </a:p>
      </dgm:t>
    </dgm:pt>
    <dgm:pt modelId="{E9706E07-9D7F-48EF-89F3-B5C264FB7CE1}" type="sibTrans" cxnId="{3FC05A91-F182-4C46-B102-8BAB1FAFC01B}">
      <dgm:prSet/>
      <dgm:spPr/>
      <dgm:t>
        <a:bodyPr/>
        <a:lstStyle/>
        <a:p>
          <a:endParaRPr lang="en-US"/>
        </a:p>
      </dgm:t>
    </dgm:pt>
    <dgm:pt modelId="{97F097E8-0C4B-4831-8DF5-B45268DCCEED}">
      <dgm:prSet/>
      <dgm:spPr/>
      <dgm:t>
        <a:bodyPr/>
        <a:lstStyle/>
        <a:p>
          <a:r>
            <a:rPr lang="en-US" dirty="0"/>
            <a:t>Transit State Radiation Control Officials – Positive contact not required prior to authorization</a:t>
          </a:r>
        </a:p>
      </dgm:t>
    </dgm:pt>
    <dgm:pt modelId="{FF64FBED-11C9-4320-B315-B40AA8F20EA2}" type="parTrans" cxnId="{4DB60C7C-B8CA-4BAA-B9A8-9688F1F62C71}">
      <dgm:prSet/>
      <dgm:spPr/>
      <dgm:t>
        <a:bodyPr/>
        <a:lstStyle/>
        <a:p>
          <a:endParaRPr lang="en-US"/>
        </a:p>
      </dgm:t>
    </dgm:pt>
    <dgm:pt modelId="{9CAA3D26-889E-42DF-A4C7-0DD0A1E58916}" type="sibTrans" cxnId="{4DB60C7C-B8CA-4BAA-B9A8-9688F1F62C71}">
      <dgm:prSet/>
      <dgm:spPr/>
      <dgm:t>
        <a:bodyPr/>
        <a:lstStyle/>
        <a:p>
          <a:endParaRPr lang="en-US"/>
        </a:p>
      </dgm:t>
    </dgm:pt>
    <dgm:pt modelId="{6CE711F9-4500-43D2-8CCE-E1AE5FBF40DA}">
      <dgm:prSet/>
      <dgm:spPr/>
      <dgm:t>
        <a:bodyPr/>
        <a:lstStyle/>
        <a:p>
          <a:r>
            <a:rPr lang="en-US"/>
            <a:t>Destination State Official – Positive contact required prior to authorization</a:t>
          </a:r>
          <a:endParaRPr lang="en-US" dirty="0"/>
        </a:p>
      </dgm:t>
    </dgm:pt>
    <dgm:pt modelId="{21C70C7D-D2DC-458C-983A-E885100BE6ED}" type="parTrans" cxnId="{232F817A-FA7E-46A4-9F86-64E40F54DC02}">
      <dgm:prSet/>
      <dgm:spPr/>
      <dgm:t>
        <a:bodyPr/>
        <a:lstStyle/>
        <a:p>
          <a:endParaRPr lang="en-US"/>
        </a:p>
      </dgm:t>
    </dgm:pt>
    <dgm:pt modelId="{32EB16DD-0DF7-4B8C-A94E-5DEAD9D52B8F}" type="sibTrans" cxnId="{232F817A-FA7E-46A4-9F86-64E40F54DC02}">
      <dgm:prSet/>
      <dgm:spPr/>
      <dgm:t>
        <a:bodyPr/>
        <a:lstStyle/>
        <a:p>
          <a:endParaRPr lang="en-US"/>
        </a:p>
      </dgm:t>
    </dgm:pt>
    <dgm:pt modelId="{DF661212-7E16-412B-AC74-F3EFE9CC6268}">
      <dgm:prSet/>
      <dgm:spPr/>
      <dgm:t>
        <a:bodyPr/>
        <a:lstStyle/>
        <a:p>
          <a:r>
            <a:rPr lang="en-US" dirty="0"/>
            <a:t>Email is preferred, but fax can be used as a replacement for form transmittal.</a:t>
          </a:r>
        </a:p>
      </dgm:t>
    </dgm:pt>
    <dgm:pt modelId="{E29AE5F0-235C-443A-938F-205441FF2607}" type="parTrans" cxnId="{B4B46D12-ED41-4143-A6A6-F3B40A223D0C}">
      <dgm:prSet/>
      <dgm:spPr/>
      <dgm:t>
        <a:bodyPr/>
        <a:lstStyle/>
        <a:p>
          <a:endParaRPr lang="en-US"/>
        </a:p>
      </dgm:t>
    </dgm:pt>
    <dgm:pt modelId="{3406E165-ACE3-4290-8A87-E2B089A810B0}" type="sibTrans" cxnId="{B4B46D12-ED41-4143-A6A6-F3B40A223D0C}">
      <dgm:prSet/>
      <dgm:spPr/>
      <dgm:t>
        <a:bodyPr/>
        <a:lstStyle/>
        <a:p>
          <a:endParaRPr lang="en-US"/>
        </a:p>
      </dgm:t>
    </dgm:pt>
    <dgm:pt modelId="{4177AAD6-EA3C-417C-B785-43A1B93B842D}">
      <dgm:prSet/>
      <dgm:spPr/>
      <dgm:t>
        <a:bodyPr/>
        <a:lstStyle/>
        <a:p>
          <a:r>
            <a:rPr lang="en-US" dirty="0"/>
            <a:t>If the Destination State Official is the same as the Detection State Official, then check the box next to ⑦. Details need not be completed. </a:t>
          </a:r>
        </a:p>
      </dgm:t>
    </dgm:pt>
    <dgm:pt modelId="{765810D1-FCE9-4BB0-96DD-7DB20FBAE91A}" type="parTrans" cxnId="{5F268315-E219-46FE-B680-85F219F260F9}">
      <dgm:prSet/>
      <dgm:spPr/>
      <dgm:t>
        <a:bodyPr/>
        <a:lstStyle/>
        <a:p>
          <a:endParaRPr lang="en-US"/>
        </a:p>
      </dgm:t>
    </dgm:pt>
    <dgm:pt modelId="{1236298B-0310-4D8D-8283-67E1B3E66884}" type="sibTrans" cxnId="{5F268315-E219-46FE-B680-85F219F260F9}">
      <dgm:prSet/>
      <dgm:spPr/>
      <dgm:t>
        <a:bodyPr/>
        <a:lstStyle/>
        <a:p>
          <a:endParaRPr lang="en-US"/>
        </a:p>
      </dgm:t>
    </dgm:pt>
    <dgm:pt modelId="{653A055D-88EC-4741-88B7-D12D5061DFA1}" type="pres">
      <dgm:prSet presAssocID="{853ABAF4-715E-4EEC-B65E-9AC251F632BD}" presName="linear" presStyleCnt="0">
        <dgm:presLayoutVars>
          <dgm:dir/>
          <dgm:animLvl val="lvl"/>
          <dgm:resizeHandles val="exact"/>
        </dgm:presLayoutVars>
      </dgm:prSet>
      <dgm:spPr/>
    </dgm:pt>
    <dgm:pt modelId="{4257C223-DB68-43B1-979F-84CD7AEBCDA4}" type="pres">
      <dgm:prSet presAssocID="{4091DA00-E1CA-447A-BD7D-FC716BFF938D}" presName="parentLin" presStyleCnt="0"/>
      <dgm:spPr/>
    </dgm:pt>
    <dgm:pt modelId="{08142B0D-4C67-4F15-A7A6-3ADE9F0F3F7E}" type="pres">
      <dgm:prSet presAssocID="{4091DA00-E1CA-447A-BD7D-FC716BFF938D}" presName="parentLeftMargin" presStyleLbl="node1" presStyleIdx="0" presStyleCnt="2"/>
      <dgm:spPr/>
    </dgm:pt>
    <dgm:pt modelId="{F572EC3E-7D64-48D9-A840-47DB70F35A95}" type="pres">
      <dgm:prSet presAssocID="{4091DA00-E1CA-447A-BD7D-FC716BFF938D}" presName="parentText" presStyleLbl="node1" presStyleIdx="0" presStyleCnt="2" custScaleX="112500" custScaleY="61951">
        <dgm:presLayoutVars>
          <dgm:chMax val="0"/>
          <dgm:bulletEnabled val="1"/>
        </dgm:presLayoutVars>
      </dgm:prSet>
      <dgm:spPr/>
    </dgm:pt>
    <dgm:pt modelId="{49008074-9B69-4974-9C06-3944F9B19960}" type="pres">
      <dgm:prSet presAssocID="{4091DA00-E1CA-447A-BD7D-FC716BFF938D}" presName="negativeSpace" presStyleCnt="0"/>
      <dgm:spPr/>
    </dgm:pt>
    <dgm:pt modelId="{FD2676D8-E4DA-4FC4-9617-C8416EFD624C}" type="pres">
      <dgm:prSet presAssocID="{4091DA00-E1CA-447A-BD7D-FC716BFF938D}" presName="childText" presStyleLbl="conFgAcc1" presStyleIdx="0" presStyleCnt="2">
        <dgm:presLayoutVars>
          <dgm:bulletEnabled val="1"/>
        </dgm:presLayoutVars>
      </dgm:prSet>
      <dgm:spPr/>
    </dgm:pt>
    <dgm:pt modelId="{0333185A-1CF9-4A2D-AFE0-91A3753DEF87}" type="pres">
      <dgm:prSet presAssocID="{02CF9083-9C1A-4C38-B688-FDA7C8CB089D}" presName="spaceBetweenRectangles" presStyleCnt="0"/>
      <dgm:spPr/>
    </dgm:pt>
    <dgm:pt modelId="{D4F83678-A09C-4A4D-8319-6AB151DB98E6}" type="pres">
      <dgm:prSet presAssocID="{0E02E29C-B666-44D8-B57F-3A339E36F584}" presName="parentLin" presStyleCnt="0"/>
      <dgm:spPr/>
    </dgm:pt>
    <dgm:pt modelId="{B89D6A27-8B69-4EF4-94AD-1090EA803DC1}" type="pres">
      <dgm:prSet presAssocID="{0E02E29C-B666-44D8-B57F-3A339E36F584}" presName="parentLeftMargin" presStyleLbl="node1" presStyleIdx="0" presStyleCnt="2"/>
      <dgm:spPr/>
    </dgm:pt>
    <dgm:pt modelId="{B0253C2A-53B9-4361-8B54-7E14E64E239E}" type="pres">
      <dgm:prSet presAssocID="{0E02E29C-B666-44D8-B57F-3A339E36F584}" presName="parentText" presStyleLbl="node1" presStyleIdx="1" presStyleCnt="2" custScaleX="112500" custScaleY="61951">
        <dgm:presLayoutVars>
          <dgm:chMax val="0"/>
          <dgm:bulletEnabled val="1"/>
        </dgm:presLayoutVars>
      </dgm:prSet>
      <dgm:spPr>
        <a:xfrm>
          <a:off x="546391" y="1478777"/>
          <a:ext cx="7649480" cy="531360"/>
        </a:xfrm>
        <a:prstGeom prst="roundRect">
          <a:avLst/>
        </a:prstGeom>
      </dgm:spPr>
    </dgm:pt>
    <dgm:pt modelId="{18515CE3-8E71-405E-AA8E-18299CF66AE4}" type="pres">
      <dgm:prSet presAssocID="{0E02E29C-B666-44D8-B57F-3A339E36F584}" presName="negativeSpace" presStyleCnt="0"/>
      <dgm:spPr/>
    </dgm:pt>
    <dgm:pt modelId="{A4AC92F9-5B8C-48F4-BEE4-6D54A6B530BB}" type="pres">
      <dgm:prSet presAssocID="{0E02E29C-B666-44D8-B57F-3A339E36F584}" presName="childText" presStyleLbl="conFgAcc1" presStyleIdx="1" presStyleCnt="2" custLinFactNeighborX="-110" custLinFactNeighborY="-14835">
        <dgm:presLayoutVars>
          <dgm:bulletEnabled val="1"/>
        </dgm:presLayoutVars>
      </dgm:prSet>
      <dgm:spPr/>
    </dgm:pt>
  </dgm:ptLst>
  <dgm:cxnLst>
    <dgm:cxn modelId="{5347E00D-FEB1-4628-8BDE-E9829C2FC8E0}" srcId="{853ABAF4-715E-4EEC-B65E-9AC251F632BD}" destId="{0E02E29C-B666-44D8-B57F-3A339E36F584}" srcOrd="1" destOrd="0" parTransId="{CDBC8A25-CC7E-4C7D-861B-F6C64B863CAB}" sibTransId="{5182EE87-0431-43D1-AA49-077D601804CA}"/>
    <dgm:cxn modelId="{13512C10-7D85-49EC-AA4B-C6DA7CDC64E2}" type="presOf" srcId="{996713C9-EAB3-4F16-B8B1-5DB57D1DCB28}" destId="{FD2676D8-E4DA-4FC4-9617-C8416EFD624C}" srcOrd="0" destOrd="0" presId="urn:microsoft.com/office/officeart/2005/8/layout/list1"/>
    <dgm:cxn modelId="{B4B46D12-ED41-4143-A6A6-F3B40A223D0C}" srcId="{0E02E29C-B666-44D8-B57F-3A339E36F584}" destId="{DF661212-7E16-412B-AC74-F3EFE9CC6268}" srcOrd="2" destOrd="0" parTransId="{E29AE5F0-235C-443A-938F-205441FF2607}" sibTransId="{3406E165-ACE3-4290-8A87-E2B089A810B0}"/>
    <dgm:cxn modelId="{5F268315-E219-46FE-B680-85F219F260F9}" srcId="{0E02E29C-B666-44D8-B57F-3A339E36F584}" destId="{4177AAD6-EA3C-417C-B785-43A1B93B842D}" srcOrd="3" destOrd="0" parTransId="{765810D1-FCE9-4BB0-96DD-7DB20FBAE91A}" sibTransId="{1236298B-0310-4D8D-8283-67E1B3E66884}"/>
    <dgm:cxn modelId="{B41D2832-01F3-48A4-B888-83788387776A}" type="presOf" srcId="{4177AAD6-EA3C-417C-B785-43A1B93B842D}" destId="{A4AC92F9-5B8C-48F4-BEE4-6D54A6B530BB}" srcOrd="0" destOrd="5" presId="urn:microsoft.com/office/officeart/2005/8/layout/list1"/>
    <dgm:cxn modelId="{C3B2CD34-C78A-4B40-8A38-84CCB412A1A1}" type="presOf" srcId="{4091DA00-E1CA-447A-BD7D-FC716BFF938D}" destId="{F572EC3E-7D64-48D9-A840-47DB70F35A95}" srcOrd="1" destOrd="0" presId="urn:microsoft.com/office/officeart/2005/8/layout/list1"/>
    <dgm:cxn modelId="{7390713C-5BF3-4F1B-9544-DD937CB7845B}" type="presOf" srcId="{4091DA00-E1CA-447A-BD7D-FC716BFF938D}" destId="{08142B0D-4C67-4F15-A7A6-3ADE9F0F3F7E}" srcOrd="0" destOrd="0" presId="urn:microsoft.com/office/officeart/2005/8/layout/list1"/>
    <dgm:cxn modelId="{8552C63E-6C67-4C34-866A-416180F355C3}" type="presOf" srcId="{CBFA50E2-2130-4549-A932-00DA125A0F83}" destId="{A4AC92F9-5B8C-48F4-BEE4-6D54A6B530BB}" srcOrd="0" destOrd="1" presId="urn:microsoft.com/office/officeart/2005/8/layout/list1"/>
    <dgm:cxn modelId="{9C0B3D62-8898-40C9-80E3-BBA2AEFAD1F9}" srcId="{0E02E29C-B666-44D8-B57F-3A339E36F584}" destId="{4A46AEA4-72A2-4309-B46A-0E20E7107C9A}" srcOrd="0" destOrd="0" parTransId="{6F5BD98D-E609-4FD0-8D7B-8DEB126D50CA}" sibTransId="{CF612A18-2EF3-415C-8509-A32CFAB10A17}"/>
    <dgm:cxn modelId="{48907272-F433-41BB-BB9F-5E1E347D6D52}" type="presOf" srcId="{97F097E8-0C4B-4831-8DF5-B45268DCCEED}" destId="{A4AC92F9-5B8C-48F4-BEE4-6D54A6B530BB}" srcOrd="0" destOrd="2" presId="urn:microsoft.com/office/officeart/2005/8/layout/list1"/>
    <dgm:cxn modelId="{ED718755-8DD4-4B23-89AA-25A5354E5750}" type="presOf" srcId="{4A46AEA4-72A2-4309-B46A-0E20E7107C9A}" destId="{A4AC92F9-5B8C-48F4-BEE4-6D54A6B530BB}" srcOrd="0" destOrd="0" presId="urn:microsoft.com/office/officeart/2005/8/layout/list1"/>
    <dgm:cxn modelId="{232F817A-FA7E-46A4-9F86-64E40F54DC02}" srcId="{CBFA50E2-2130-4549-A932-00DA125A0F83}" destId="{6CE711F9-4500-43D2-8CCE-E1AE5FBF40DA}" srcOrd="1" destOrd="0" parTransId="{21C70C7D-D2DC-458C-983A-E885100BE6ED}" sibTransId="{32EB16DD-0DF7-4B8C-A94E-5DEAD9D52B8F}"/>
    <dgm:cxn modelId="{4DB60C7C-B8CA-4BAA-B9A8-9688F1F62C71}" srcId="{CBFA50E2-2130-4549-A932-00DA125A0F83}" destId="{97F097E8-0C4B-4831-8DF5-B45268DCCEED}" srcOrd="0" destOrd="0" parTransId="{FF64FBED-11C9-4320-B315-B40AA8F20EA2}" sibTransId="{9CAA3D26-889E-42DF-A4C7-0DD0A1E58916}"/>
    <dgm:cxn modelId="{4CCE047D-ACA9-4C16-8B03-EAB7666C107D}" type="presOf" srcId="{6CE711F9-4500-43D2-8CCE-E1AE5FBF40DA}" destId="{A4AC92F9-5B8C-48F4-BEE4-6D54A6B530BB}" srcOrd="0" destOrd="3" presId="urn:microsoft.com/office/officeart/2005/8/layout/list1"/>
    <dgm:cxn modelId="{BADD407D-AE46-43E1-A3CD-522B21E53C41}" type="presOf" srcId="{853ABAF4-715E-4EEC-B65E-9AC251F632BD}" destId="{653A055D-88EC-4741-88B7-D12D5061DFA1}" srcOrd="0" destOrd="0" presId="urn:microsoft.com/office/officeart/2005/8/layout/list1"/>
    <dgm:cxn modelId="{5F074790-1C5C-49E6-AEE9-6E6AB01EF389}" type="presOf" srcId="{0E02E29C-B666-44D8-B57F-3A339E36F584}" destId="{B89D6A27-8B69-4EF4-94AD-1090EA803DC1}" srcOrd="0" destOrd="0" presId="urn:microsoft.com/office/officeart/2005/8/layout/list1"/>
    <dgm:cxn modelId="{3FC05A91-F182-4C46-B102-8BAB1FAFC01B}" srcId="{0E02E29C-B666-44D8-B57F-3A339E36F584}" destId="{CBFA50E2-2130-4549-A932-00DA125A0F83}" srcOrd="1" destOrd="0" parTransId="{13F27B98-FEB4-441E-A7CD-5CF1F6903D08}" sibTransId="{E9706E07-9D7F-48EF-89F3-B5C264FB7CE1}"/>
    <dgm:cxn modelId="{A9F3E791-468D-496D-9A2E-F139863F3C15}" type="presOf" srcId="{DF661212-7E16-412B-AC74-F3EFE9CC6268}" destId="{A4AC92F9-5B8C-48F4-BEE4-6D54A6B530BB}" srcOrd="0" destOrd="4" presId="urn:microsoft.com/office/officeart/2005/8/layout/list1"/>
    <dgm:cxn modelId="{25EC2A95-1D39-4FA0-87F6-051E4074B450}" srcId="{853ABAF4-715E-4EEC-B65E-9AC251F632BD}" destId="{4091DA00-E1CA-447A-BD7D-FC716BFF938D}" srcOrd="0" destOrd="0" parTransId="{C21BC88E-66F8-4FC9-AB2B-321C9FF832D8}" sibTransId="{02CF9083-9C1A-4C38-B688-FDA7C8CB089D}"/>
    <dgm:cxn modelId="{8A1AF0AC-5438-4F89-B8C7-0C7CEF448A16}" type="presOf" srcId="{0E02E29C-B666-44D8-B57F-3A339E36F584}" destId="{B0253C2A-53B9-4361-8B54-7E14E64E239E}" srcOrd="1" destOrd="0" presId="urn:microsoft.com/office/officeart/2005/8/layout/list1"/>
    <dgm:cxn modelId="{081BFACB-4B4E-4CE5-970F-03706DCD142B}" srcId="{4091DA00-E1CA-447A-BD7D-FC716BFF938D}" destId="{996713C9-EAB3-4F16-B8B1-5DB57D1DCB28}" srcOrd="0" destOrd="0" parTransId="{85A0DCDA-05D3-411B-A8DB-0B36E9FE21E8}" sibTransId="{F9CEA5DD-2A4D-4591-B795-63896043C0BD}"/>
    <dgm:cxn modelId="{B8A43DB4-466F-4492-9D24-6EF6AB40876D}" type="presParOf" srcId="{653A055D-88EC-4741-88B7-D12D5061DFA1}" destId="{4257C223-DB68-43B1-979F-84CD7AEBCDA4}" srcOrd="0" destOrd="0" presId="urn:microsoft.com/office/officeart/2005/8/layout/list1"/>
    <dgm:cxn modelId="{ADED7FF1-C315-4872-BDCA-2639D87BF0B9}" type="presParOf" srcId="{4257C223-DB68-43B1-979F-84CD7AEBCDA4}" destId="{08142B0D-4C67-4F15-A7A6-3ADE9F0F3F7E}" srcOrd="0" destOrd="0" presId="urn:microsoft.com/office/officeart/2005/8/layout/list1"/>
    <dgm:cxn modelId="{CFA6DD82-4E2D-4FF6-A916-F002CE966E6D}" type="presParOf" srcId="{4257C223-DB68-43B1-979F-84CD7AEBCDA4}" destId="{F572EC3E-7D64-48D9-A840-47DB70F35A95}" srcOrd="1" destOrd="0" presId="urn:microsoft.com/office/officeart/2005/8/layout/list1"/>
    <dgm:cxn modelId="{274BEBF9-DEBA-47E1-977E-CA5EA832E86E}" type="presParOf" srcId="{653A055D-88EC-4741-88B7-D12D5061DFA1}" destId="{49008074-9B69-4974-9C06-3944F9B19960}" srcOrd="1" destOrd="0" presId="urn:microsoft.com/office/officeart/2005/8/layout/list1"/>
    <dgm:cxn modelId="{CDF749EB-A1D3-440B-8AA8-6EF26E45C632}" type="presParOf" srcId="{653A055D-88EC-4741-88B7-D12D5061DFA1}" destId="{FD2676D8-E4DA-4FC4-9617-C8416EFD624C}" srcOrd="2" destOrd="0" presId="urn:microsoft.com/office/officeart/2005/8/layout/list1"/>
    <dgm:cxn modelId="{A2123CCF-57A0-4588-A6DE-487A1F154400}" type="presParOf" srcId="{653A055D-88EC-4741-88B7-D12D5061DFA1}" destId="{0333185A-1CF9-4A2D-AFE0-91A3753DEF87}" srcOrd="3" destOrd="0" presId="urn:microsoft.com/office/officeart/2005/8/layout/list1"/>
    <dgm:cxn modelId="{6010F7C7-7166-435D-8289-9A67B8370843}" type="presParOf" srcId="{653A055D-88EC-4741-88B7-D12D5061DFA1}" destId="{D4F83678-A09C-4A4D-8319-6AB151DB98E6}" srcOrd="4" destOrd="0" presId="urn:microsoft.com/office/officeart/2005/8/layout/list1"/>
    <dgm:cxn modelId="{BFED7C7A-F262-441B-A7D9-2A6A31F28853}" type="presParOf" srcId="{D4F83678-A09C-4A4D-8319-6AB151DB98E6}" destId="{B89D6A27-8B69-4EF4-94AD-1090EA803DC1}" srcOrd="0" destOrd="0" presId="urn:microsoft.com/office/officeart/2005/8/layout/list1"/>
    <dgm:cxn modelId="{592EDF67-E0AA-48CF-9AE6-513CB94630AC}" type="presParOf" srcId="{D4F83678-A09C-4A4D-8319-6AB151DB98E6}" destId="{B0253C2A-53B9-4361-8B54-7E14E64E239E}" srcOrd="1" destOrd="0" presId="urn:microsoft.com/office/officeart/2005/8/layout/list1"/>
    <dgm:cxn modelId="{CAA93782-A4A5-4E33-9537-DCB10D38463D}" type="presParOf" srcId="{653A055D-88EC-4741-88B7-D12D5061DFA1}" destId="{18515CE3-8E71-405E-AA8E-18299CF66AE4}" srcOrd="5" destOrd="0" presId="urn:microsoft.com/office/officeart/2005/8/layout/list1"/>
    <dgm:cxn modelId="{04D87543-B930-4796-B75F-DDAD1A8BF1E2}" type="presParOf" srcId="{653A055D-88EC-4741-88B7-D12D5061DFA1}" destId="{A4AC92F9-5B8C-48F4-BEE4-6D54A6B530BB}"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53ABAF4-715E-4EEC-B65E-9AC251F632BD}"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en-US"/>
        </a:p>
      </dgm:t>
    </dgm:pt>
    <dgm:pt modelId="{0E02E29C-B666-44D8-B57F-3A339E36F584}">
      <dgm:prSet custT="1"/>
      <dgm:spPr>
        <a:gradFill rotWithShape="0">
          <a:gsLst>
            <a:gs pos="0">
              <a:srgbClr val="ED7D31">
                <a:hueOff val="-727682"/>
                <a:satOff val="-41964"/>
                <a:lumOff val="4314"/>
                <a:alphaOff val="0"/>
                <a:satMod val="103000"/>
                <a:lumMod val="102000"/>
                <a:tint val="94000"/>
              </a:srgbClr>
            </a:gs>
            <a:gs pos="50000">
              <a:srgbClr val="ED7D31">
                <a:hueOff val="-727682"/>
                <a:satOff val="-41964"/>
                <a:lumOff val="4314"/>
                <a:alphaOff val="0"/>
                <a:satMod val="110000"/>
                <a:lumMod val="100000"/>
                <a:shade val="100000"/>
              </a:srgbClr>
            </a:gs>
            <a:gs pos="100000">
              <a:srgbClr val="ED7D31">
                <a:hueOff val="-727682"/>
                <a:satOff val="-41964"/>
                <a:lumOff val="4314"/>
                <a:alphaOff val="0"/>
                <a:lumMod val="99000"/>
                <a:satMod val="120000"/>
                <a:shade val="78000"/>
              </a:srgbClr>
            </a:gs>
          </a:gsLst>
          <a:lin ang="5400000" scaled="0"/>
        </a:gradFill>
        <a:ln>
          <a:noFill/>
        </a:ln>
        <a:effectLst/>
      </dgm:spPr>
      <dgm:t>
        <a:bodyPr spcFirstLastPara="0" vert="horz" wrap="square" lIns="76200" tIns="76200" rIns="76200" bIns="76200" numCol="1" spcCol="1270" anchor="ctr" anchorCtr="0"/>
        <a:lstStyle/>
        <a:p>
          <a:pPr marL="0" lvl="0" indent="0" algn="l" defTabSz="889000">
            <a:lnSpc>
              <a:spcPct val="90000"/>
            </a:lnSpc>
            <a:spcBef>
              <a:spcPct val="0"/>
            </a:spcBef>
            <a:spcAft>
              <a:spcPct val="35000"/>
            </a:spcAft>
            <a:buNone/>
          </a:pPr>
          <a:r>
            <a:rPr lang="en-US" sz="2000" kern="1200" dirty="0">
              <a:solidFill>
                <a:prstClr val="white"/>
              </a:solidFill>
              <a:latin typeface="Calibri" panose="020F0502020204030204"/>
              <a:ea typeface="+mn-ea"/>
              <a:cs typeface="+mn-cs"/>
            </a:rPr>
            <a:t>Process Details</a:t>
          </a:r>
        </a:p>
      </dgm:t>
    </dgm:pt>
    <dgm:pt modelId="{CDBC8A25-CC7E-4C7D-861B-F6C64B863CAB}" type="parTrans" cxnId="{5347E00D-FEB1-4628-8BDE-E9829C2FC8E0}">
      <dgm:prSet/>
      <dgm:spPr/>
      <dgm:t>
        <a:bodyPr/>
        <a:lstStyle/>
        <a:p>
          <a:endParaRPr lang="en-US" sz="2000"/>
        </a:p>
      </dgm:t>
    </dgm:pt>
    <dgm:pt modelId="{5182EE87-0431-43D1-AA49-077D601804CA}" type="sibTrans" cxnId="{5347E00D-FEB1-4628-8BDE-E9829C2FC8E0}">
      <dgm:prSet/>
      <dgm:spPr/>
      <dgm:t>
        <a:bodyPr/>
        <a:lstStyle/>
        <a:p>
          <a:endParaRPr lang="en-US" sz="2000"/>
        </a:p>
      </dgm:t>
    </dgm:pt>
    <dgm:pt modelId="{4A46AEA4-72A2-4309-B46A-0E20E7107C9A}">
      <dgm:prSet custT="1"/>
      <dgm:spPr>
        <a:ln>
          <a:noFill/>
        </a:ln>
      </dgm:spPr>
      <dgm:t>
        <a:bodyPr/>
        <a:lstStyle/>
        <a:p>
          <a:r>
            <a:rPr lang="en-US" sz="1200" dirty="0"/>
            <a:t>Confirm contact information exists for each previous section of the permit.</a:t>
          </a:r>
        </a:p>
      </dgm:t>
    </dgm:pt>
    <dgm:pt modelId="{6F5BD98D-E609-4FD0-8D7B-8DEB126D50CA}" type="parTrans" cxnId="{9C0B3D62-8898-40C9-80E3-BBA2AEFAD1F9}">
      <dgm:prSet/>
      <dgm:spPr/>
      <dgm:t>
        <a:bodyPr/>
        <a:lstStyle/>
        <a:p>
          <a:endParaRPr lang="en-US" sz="2000"/>
        </a:p>
      </dgm:t>
    </dgm:pt>
    <dgm:pt modelId="{CF612A18-2EF3-415C-8509-A32CFAB10A17}" type="sibTrans" cxnId="{9C0B3D62-8898-40C9-80E3-BBA2AEFAD1F9}">
      <dgm:prSet/>
      <dgm:spPr/>
      <dgm:t>
        <a:bodyPr/>
        <a:lstStyle/>
        <a:p>
          <a:endParaRPr lang="en-US" sz="2000"/>
        </a:p>
      </dgm:t>
    </dgm:pt>
    <dgm:pt modelId="{4091DA00-E1CA-447A-BD7D-FC716BFF938D}">
      <dgm:prSet custT="1"/>
      <dgm:spPr>
        <a:gradFill rotWithShape="0">
          <a:gsLst>
            <a:gs pos="0">
              <a:srgbClr val="ED7D31">
                <a:hueOff val="0"/>
                <a:satOff val="0"/>
                <a:lumOff val="0"/>
                <a:alphaOff val="0"/>
                <a:satMod val="103000"/>
                <a:lumMod val="102000"/>
                <a:tint val="94000"/>
              </a:srgbClr>
            </a:gs>
            <a:gs pos="50000">
              <a:srgbClr val="ED7D31">
                <a:hueOff val="0"/>
                <a:satOff val="0"/>
                <a:lumOff val="0"/>
                <a:alphaOff val="0"/>
                <a:satMod val="110000"/>
                <a:lumMod val="100000"/>
                <a:shade val="100000"/>
              </a:srgbClr>
            </a:gs>
            <a:gs pos="100000">
              <a:srgbClr val="ED7D31">
                <a:hueOff val="0"/>
                <a:satOff val="0"/>
                <a:lumOff val="0"/>
                <a:alphaOff val="0"/>
                <a:lumMod val="99000"/>
                <a:satMod val="120000"/>
                <a:shade val="78000"/>
              </a:srgbClr>
            </a:gs>
          </a:gsLst>
          <a:lin ang="5400000" scaled="0"/>
        </a:gradFill>
        <a:ln>
          <a:noFill/>
        </a:ln>
        <a:effectLst/>
      </dgm:spPr>
      <dgm:t>
        <a:bodyPr spcFirstLastPara="0" vert="horz" wrap="square" lIns="76200" tIns="76200" rIns="76200" bIns="76200" numCol="1" spcCol="1270" anchor="ctr" anchorCtr="0"/>
        <a:lstStyle/>
        <a:p>
          <a:pPr marL="0" lvl="0" indent="0" algn="l" defTabSz="889000">
            <a:lnSpc>
              <a:spcPct val="90000"/>
            </a:lnSpc>
            <a:spcBef>
              <a:spcPct val="0"/>
            </a:spcBef>
            <a:spcAft>
              <a:spcPct val="35000"/>
            </a:spcAft>
            <a:buNone/>
          </a:pPr>
          <a:r>
            <a:rPr lang="en-US" sz="2000" kern="1200" dirty="0">
              <a:solidFill>
                <a:prstClr val="white"/>
              </a:solidFill>
              <a:latin typeface="Calibri" panose="020F0502020204030204"/>
              <a:ea typeface="+mn-ea"/>
              <a:cs typeface="+mn-cs"/>
            </a:rPr>
            <a:t>Section Completed by:</a:t>
          </a:r>
        </a:p>
      </dgm:t>
    </dgm:pt>
    <dgm:pt modelId="{C21BC88E-66F8-4FC9-AB2B-321C9FF832D8}" type="parTrans" cxnId="{25EC2A95-1D39-4FA0-87F6-051E4074B450}">
      <dgm:prSet/>
      <dgm:spPr/>
      <dgm:t>
        <a:bodyPr/>
        <a:lstStyle/>
        <a:p>
          <a:endParaRPr lang="en-US" sz="2000"/>
        </a:p>
      </dgm:t>
    </dgm:pt>
    <dgm:pt modelId="{02CF9083-9C1A-4C38-B688-FDA7C8CB089D}" type="sibTrans" cxnId="{25EC2A95-1D39-4FA0-87F6-051E4074B450}">
      <dgm:prSet/>
      <dgm:spPr/>
      <dgm:t>
        <a:bodyPr/>
        <a:lstStyle/>
        <a:p>
          <a:endParaRPr lang="en-US" sz="2000"/>
        </a:p>
      </dgm:t>
    </dgm:pt>
    <dgm:pt modelId="{996713C9-EAB3-4F16-B8B1-5DB57D1DCB28}">
      <dgm:prSet custT="1"/>
      <dgm:spPr>
        <a:ln>
          <a:noFill/>
        </a:ln>
      </dgm:spPr>
      <dgm:t>
        <a:bodyPr/>
        <a:lstStyle/>
        <a:p>
          <a:r>
            <a:rPr lang="en-US" sz="1200" dirty="0"/>
            <a:t>Detection State Official</a:t>
          </a:r>
        </a:p>
      </dgm:t>
    </dgm:pt>
    <dgm:pt modelId="{85A0DCDA-05D3-411B-A8DB-0B36E9FE21E8}" type="parTrans" cxnId="{081BFACB-4B4E-4CE5-970F-03706DCD142B}">
      <dgm:prSet/>
      <dgm:spPr/>
      <dgm:t>
        <a:bodyPr/>
        <a:lstStyle/>
        <a:p>
          <a:endParaRPr lang="en-US" sz="2000"/>
        </a:p>
      </dgm:t>
    </dgm:pt>
    <dgm:pt modelId="{F9CEA5DD-2A4D-4591-B795-63896043C0BD}" type="sibTrans" cxnId="{081BFACB-4B4E-4CE5-970F-03706DCD142B}">
      <dgm:prSet/>
      <dgm:spPr/>
      <dgm:t>
        <a:bodyPr/>
        <a:lstStyle/>
        <a:p>
          <a:endParaRPr lang="en-US" sz="2000"/>
        </a:p>
      </dgm:t>
    </dgm:pt>
    <dgm:pt modelId="{5AD99280-82B2-485F-8BE0-53CF55ACE5B5}">
      <dgm:prSet custT="1"/>
      <dgm:spPr/>
      <dgm:t>
        <a:bodyPr/>
        <a:lstStyle/>
        <a:p>
          <a:r>
            <a:rPr lang="en-US" sz="1200" dirty="0"/>
            <a:t>Ensure Destination Facility is aware of the return shipment, as carriers may not be affiliated. Facility should have a safe location to conduct investigation. Detection facility or carrier may confirm this information.</a:t>
          </a:r>
        </a:p>
      </dgm:t>
    </dgm:pt>
    <dgm:pt modelId="{0192744F-C4E2-4E3E-9BF7-A32F32133ED5}" type="parTrans" cxnId="{2ED8BA98-BF22-4AF1-A7BB-3B622251CD72}">
      <dgm:prSet/>
      <dgm:spPr/>
      <dgm:t>
        <a:bodyPr/>
        <a:lstStyle/>
        <a:p>
          <a:endParaRPr lang="en-US" sz="2000"/>
        </a:p>
      </dgm:t>
    </dgm:pt>
    <dgm:pt modelId="{04912C5B-3BEF-48FE-BF34-A25FB0A1500B}" type="sibTrans" cxnId="{2ED8BA98-BF22-4AF1-A7BB-3B622251CD72}">
      <dgm:prSet/>
      <dgm:spPr/>
      <dgm:t>
        <a:bodyPr/>
        <a:lstStyle/>
        <a:p>
          <a:endParaRPr lang="en-US" sz="2000"/>
        </a:p>
      </dgm:t>
    </dgm:pt>
    <dgm:pt modelId="{2A002415-800E-48FC-9E10-D33C85404315}">
      <dgm:prSet custT="1"/>
      <dgm:spPr/>
      <dgm:t>
        <a:bodyPr/>
        <a:lstStyle/>
        <a:p>
          <a:r>
            <a:rPr lang="en-US" sz="1200" dirty="0"/>
            <a:t>Review radiation numbers.</a:t>
          </a:r>
        </a:p>
      </dgm:t>
    </dgm:pt>
    <dgm:pt modelId="{501D5002-EA20-4797-A902-A6DBB9FEE0B3}" type="parTrans" cxnId="{CAA988B5-5848-4B06-B851-4FEBE95C7CAF}">
      <dgm:prSet/>
      <dgm:spPr/>
      <dgm:t>
        <a:bodyPr/>
        <a:lstStyle/>
        <a:p>
          <a:endParaRPr lang="en-US" sz="2000"/>
        </a:p>
      </dgm:t>
    </dgm:pt>
    <dgm:pt modelId="{792499A7-EB21-4DC0-A769-665966C77F6A}" type="sibTrans" cxnId="{CAA988B5-5848-4B06-B851-4FEBE95C7CAF}">
      <dgm:prSet/>
      <dgm:spPr/>
      <dgm:t>
        <a:bodyPr/>
        <a:lstStyle/>
        <a:p>
          <a:endParaRPr lang="en-US" sz="2000"/>
        </a:p>
      </dgm:t>
    </dgm:pt>
    <dgm:pt modelId="{3D17408C-50D6-41CC-BDCC-2700B79013B1}">
      <dgm:prSet custT="1"/>
      <dgm:spPr/>
      <dgm:t>
        <a:bodyPr/>
        <a:lstStyle/>
        <a:p>
          <a:r>
            <a:rPr lang="en-US" sz="1200" dirty="0"/>
            <a:t>External surface of conveyance &lt; 50 mrem/hr </a:t>
          </a:r>
        </a:p>
      </dgm:t>
    </dgm:pt>
    <dgm:pt modelId="{BEFEB46A-2145-4DA4-9396-4ABFDAB867F0}" type="parTrans" cxnId="{22248647-5F2D-4996-B16E-82F8954CB62A}">
      <dgm:prSet/>
      <dgm:spPr/>
      <dgm:t>
        <a:bodyPr/>
        <a:lstStyle/>
        <a:p>
          <a:endParaRPr lang="en-US" sz="2000"/>
        </a:p>
      </dgm:t>
    </dgm:pt>
    <dgm:pt modelId="{02CE891E-33C0-42F2-9D3E-DFED943E2377}" type="sibTrans" cxnId="{22248647-5F2D-4996-B16E-82F8954CB62A}">
      <dgm:prSet/>
      <dgm:spPr/>
      <dgm:t>
        <a:bodyPr/>
        <a:lstStyle/>
        <a:p>
          <a:endParaRPr lang="en-US" sz="2000"/>
        </a:p>
      </dgm:t>
    </dgm:pt>
    <dgm:pt modelId="{9B897E4B-E16D-4199-A2DE-FF86A67F0C6E}">
      <dgm:prSet custT="1"/>
      <dgm:spPr/>
      <dgm:t>
        <a:bodyPr/>
        <a:lstStyle/>
        <a:p>
          <a:r>
            <a:rPr lang="en-US" sz="1200" dirty="0"/>
            <a:t>Occupied space &lt; 2 mrem/h</a:t>
          </a:r>
        </a:p>
      </dgm:t>
    </dgm:pt>
    <dgm:pt modelId="{428FF509-0D34-4474-BB59-05E528B8EFB2}" type="parTrans" cxnId="{1919E579-60DE-4406-A840-FC25800C2C05}">
      <dgm:prSet/>
      <dgm:spPr/>
      <dgm:t>
        <a:bodyPr/>
        <a:lstStyle/>
        <a:p>
          <a:endParaRPr lang="en-US" sz="2000"/>
        </a:p>
      </dgm:t>
    </dgm:pt>
    <dgm:pt modelId="{A8030AB1-202D-4CB0-80E5-BED5CE86382C}" type="sibTrans" cxnId="{1919E579-60DE-4406-A840-FC25800C2C05}">
      <dgm:prSet/>
      <dgm:spPr/>
      <dgm:t>
        <a:bodyPr/>
        <a:lstStyle/>
        <a:p>
          <a:endParaRPr lang="en-US" sz="2000"/>
        </a:p>
      </dgm:t>
    </dgm:pt>
    <dgm:pt modelId="{26354D5B-D731-47D5-851E-EC3CACA551BB}">
      <dgm:prSet custT="1"/>
      <dgm:spPr/>
      <dgm:t>
        <a:bodyPr/>
        <a:lstStyle/>
        <a:p>
          <a:r>
            <a:rPr lang="en-US" sz="1200" dirty="0"/>
            <a:t>Provide any special conditions, like routing.</a:t>
          </a:r>
        </a:p>
      </dgm:t>
    </dgm:pt>
    <dgm:pt modelId="{2503799E-0C83-4EBC-80FD-78F25F41A02A}" type="parTrans" cxnId="{9A9EFB87-6B01-413A-BC38-F6F91FF1ECD7}">
      <dgm:prSet/>
      <dgm:spPr/>
      <dgm:t>
        <a:bodyPr/>
        <a:lstStyle/>
        <a:p>
          <a:endParaRPr lang="en-US" sz="2000"/>
        </a:p>
      </dgm:t>
    </dgm:pt>
    <dgm:pt modelId="{FB949C0F-9AFB-4C28-B043-EDD187076FDA}" type="sibTrans" cxnId="{9A9EFB87-6B01-413A-BC38-F6F91FF1ECD7}">
      <dgm:prSet/>
      <dgm:spPr/>
      <dgm:t>
        <a:bodyPr/>
        <a:lstStyle/>
        <a:p>
          <a:endParaRPr lang="en-US" sz="2000"/>
        </a:p>
      </dgm:t>
    </dgm:pt>
    <dgm:pt modelId="{9118343A-D522-4827-B787-055EE81B7D99}">
      <dgm:prSet custT="1"/>
      <dgm:spPr/>
      <dgm:t>
        <a:bodyPr/>
        <a:lstStyle/>
        <a:p>
          <a:r>
            <a:rPr lang="en-US" sz="1200" dirty="0"/>
            <a:t>Review to ensure load is not dispersible and does not present any risk beyond the transport of the material within normal regulations.</a:t>
          </a:r>
        </a:p>
      </dgm:t>
    </dgm:pt>
    <dgm:pt modelId="{4FA302CC-81E4-42B6-AE1E-DF1C88E7CFFE}" type="parTrans" cxnId="{51F4A29E-53FA-4CBD-A30F-67EE9D90F838}">
      <dgm:prSet/>
      <dgm:spPr/>
      <dgm:t>
        <a:bodyPr/>
        <a:lstStyle/>
        <a:p>
          <a:endParaRPr lang="en-US" sz="2000"/>
        </a:p>
      </dgm:t>
    </dgm:pt>
    <dgm:pt modelId="{F31461D0-C495-4CC8-9285-E16A6166B585}" type="sibTrans" cxnId="{51F4A29E-53FA-4CBD-A30F-67EE9D90F838}">
      <dgm:prSet/>
      <dgm:spPr/>
      <dgm:t>
        <a:bodyPr/>
        <a:lstStyle/>
        <a:p>
          <a:endParaRPr lang="en-US" sz="2000"/>
        </a:p>
      </dgm:t>
    </dgm:pt>
    <dgm:pt modelId="{8880B620-999D-4533-A92C-CD5296F4A524}">
      <dgm:prSet custT="1"/>
      <dgm:spPr/>
      <dgm:t>
        <a:bodyPr/>
        <a:lstStyle/>
        <a:p>
          <a:r>
            <a:rPr lang="en-US" sz="1200" dirty="0"/>
            <a:t>Sign permit.</a:t>
          </a:r>
        </a:p>
      </dgm:t>
    </dgm:pt>
    <dgm:pt modelId="{76D029E0-A808-4FB1-B1F2-E77F51DB61CB}" type="parTrans" cxnId="{72851E8B-CF74-46C1-AB04-A2EC513D05AD}">
      <dgm:prSet/>
      <dgm:spPr/>
      <dgm:t>
        <a:bodyPr/>
        <a:lstStyle/>
        <a:p>
          <a:endParaRPr lang="en-US" sz="2000"/>
        </a:p>
      </dgm:t>
    </dgm:pt>
    <dgm:pt modelId="{99DE3123-0EDA-4FB5-9282-E110E821D139}" type="sibTrans" cxnId="{72851E8B-CF74-46C1-AB04-A2EC513D05AD}">
      <dgm:prSet/>
      <dgm:spPr/>
      <dgm:t>
        <a:bodyPr/>
        <a:lstStyle/>
        <a:p>
          <a:endParaRPr lang="en-US" sz="2000"/>
        </a:p>
      </dgm:t>
    </dgm:pt>
    <dgm:pt modelId="{D9C6E7F4-59EE-4C4A-835D-F6B083DCF789}">
      <dgm:prSet custT="1"/>
      <dgm:spPr/>
      <dgm:t>
        <a:bodyPr/>
        <a:lstStyle/>
        <a:p>
          <a:r>
            <a:rPr lang="en-US" sz="1200" dirty="0"/>
            <a:t>Date transmittal in Section 6 and distribute permit.</a:t>
          </a:r>
        </a:p>
      </dgm:t>
    </dgm:pt>
    <dgm:pt modelId="{3CDAF1ED-E4AA-4318-BCB5-C30B583B1FA2}" type="parTrans" cxnId="{BB7A07B0-4881-4E98-BEA2-C362E0F7474B}">
      <dgm:prSet/>
      <dgm:spPr/>
      <dgm:t>
        <a:bodyPr/>
        <a:lstStyle/>
        <a:p>
          <a:endParaRPr lang="en-US" sz="2000"/>
        </a:p>
      </dgm:t>
    </dgm:pt>
    <dgm:pt modelId="{CE1F5701-B22D-41DD-A67E-9BF5366D5F42}" type="sibTrans" cxnId="{BB7A07B0-4881-4E98-BEA2-C362E0F7474B}">
      <dgm:prSet/>
      <dgm:spPr/>
      <dgm:t>
        <a:bodyPr/>
        <a:lstStyle/>
        <a:p>
          <a:endParaRPr lang="en-US" sz="2000"/>
        </a:p>
      </dgm:t>
    </dgm:pt>
    <dgm:pt modelId="{CD05AECC-0F19-4262-B131-5E75F29E9B62}">
      <dgm:prSet custT="1"/>
      <dgm:spPr>
        <a:gradFill rotWithShape="0">
          <a:gsLst>
            <a:gs pos="0">
              <a:srgbClr val="ED7D31">
                <a:hueOff val="-1455363"/>
                <a:satOff val="-83928"/>
                <a:lumOff val="8628"/>
                <a:alphaOff val="0"/>
                <a:satMod val="103000"/>
                <a:lumMod val="102000"/>
                <a:tint val="94000"/>
              </a:srgbClr>
            </a:gs>
            <a:gs pos="50000">
              <a:srgbClr val="ED7D31">
                <a:hueOff val="-1455363"/>
                <a:satOff val="-83928"/>
                <a:lumOff val="8628"/>
                <a:alphaOff val="0"/>
                <a:satMod val="110000"/>
                <a:lumMod val="100000"/>
                <a:shade val="100000"/>
              </a:srgbClr>
            </a:gs>
            <a:gs pos="100000">
              <a:srgbClr val="ED7D31">
                <a:hueOff val="-1455363"/>
                <a:satOff val="-83928"/>
                <a:lumOff val="8628"/>
                <a:alphaOff val="0"/>
                <a:lumMod val="99000"/>
                <a:satMod val="120000"/>
                <a:shade val="78000"/>
              </a:srgbClr>
            </a:gs>
          </a:gsLst>
          <a:lin ang="5400000" scaled="0"/>
        </a:gradFill>
        <a:ln>
          <a:noFill/>
        </a:ln>
        <a:effectLst/>
      </dgm:spPr>
      <dgm:t>
        <a:bodyPr spcFirstLastPara="0" vert="horz" wrap="square" lIns="76200" tIns="76200" rIns="76200" bIns="76200" numCol="1" spcCol="1270" anchor="ctr" anchorCtr="0"/>
        <a:lstStyle/>
        <a:p>
          <a:r>
            <a:rPr lang="en-US" sz="2000" dirty="0"/>
            <a:t>If the Detection State Official is the same as the Origin State Official, then check the box next to ⑧. Details need not be completed. </a:t>
          </a:r>
        </a:p>
      </dgm:t>
    </dgm:pt>
    <dgm:pt modelId="{E07455E9-00B8-467A-9E93-8977B0FC02F6}" type="parTrans" cxnId="{3BD2E884-E96D-4173-985D-0E32311369F8}">
      <dgm:prSet/>
      <dgm:spPr/>
      <dgm:t>
        <a:bodyPr/>
        <a:lstStyle/>
        <a:p>
          <a:endParaRPr lang="en-US" sz="2000"/>
        </a:p>
      </dgm:t>
    </dgm:pt>
    <dgm:pt modelId="{7ADDB165-E982-4584-82AF-2C89C077F128}" type="sibTrans" cxnId="{3BD2E884-E96D-4173-985D-0E32311369F8}">
      <dgm:prSet/>
      <dgm:spPr/>
      <dgm:t>
        <a:bodyPr/>
        <a:lstStyle/>
        <a:p>
          <a:endParaRPr lang="en-US" sz="2000"/>
        </a:p>
      </dgm:t>
    </dgm:pt>
    <dgm:pt modelId="{0E7F890A-D26E-4DE3-AF12-25E87033C233}">
      <dgm:prSet custT="1"/>
      <dgm:spPr>
        <a:gradFill rotWithShape="0">
          <a:gsLst>
            <a:gs pos="0">
              <a:srgbClr val="ED7D31">
                <a:hueOff val="-1455363"/>
                <a:satOff val="-83928"/>
                <a:lumOff val="8628"/>
                <a:alphaOff val="0"/>
                <a:satMod val="103000"/>
                <a:lumMod val="102000"/>
                <a:tint val="94000"/>
              </a:srgbClr>
            </a:gs>
            <a:gs pos="50000">
              <a:srgbClr val="ED7D31">
                <a:hueOff val="-1455363"/>
                <a:satOff val="-83928"/>
                <a:lumOff val="8628"/>
                <a:alphaOff val="0"/>
                <a:satMod val="110000"/>
                <a:lumMod val="100000"/>
                <a:shade val="100000"/>
              </a:srgbClr>
            </a:gs>
            <a:gs pos="100000">
              <a:srgbClr val="ED7D31">
                <a:hueOff val="-1455363"/>
                <a:satOff val="-83928"/>
                <a:lumOff val="8628"/>
                <a:alphaOff val="0"/>
                <a:lumMod val="99000"/>
                <a:satMod val="120000"/>
                <a:shade val="78000"/>
              </a:srgbClr>
            </a:gs>
          </a:gsLst>
          <a:lin ang="5400000" scaled="0"/>
        </a:gradFill>
        <a:ln w="12700" cap="flat" cmpd="sng" algn="ctr">
          <a:noFill/>
          <a:prstDash val="solid"/>
          <a:miter lim="800000"/>
        </a:ln>
        <a:effectLst/>
      </dgm:spPr>
      <dgm:t>
        <a:bodyPr spcFirstLastPara="0" vert="horz" wrap="square" lIns="76200" tIns="76200" rIns="76200" bIns="76200" numCol="1" spcCol="1270" anchor="ctr" anchorCtr="0"/>
        <a:lstStyle/>
        <a:p>
          <a:pPr marL="0" lvl="0" indent="0" algn="l" defTabSz="533400">
            <a:lnSpc>
              <a:spcPct val="90000"/>
            </a:lnSpc>
            <a:spcBef>
              <a:spcPct val="0"/>
            </a:spcBef>
            <a:spcAft>
              <a:spcPct val="35000"/>
            </a:spcAft>
            <a:buNone/>
          </a:pPr>
          <a:r>
            <a:rPr lang="en-US" sz="2000" kern="1200" dirty="0">
              <a:solidFill>
                <a:prstClr val="white"/>
              </a:solidFill>
              <a:latin typeface="Calibri" panose="020F0502020204030204"/>
              <a:ea typeface="+mn-ea"/>
              <a:cs typeface="+mn-cs"/>
            </a:rPr>
            <a:t>If the permit process is initiated, but not completed see special conditions section of this document.</a:t>
          </a:r>
        </a:p>
      </dgm:t>
    </dgm:pt>
    <dgm:pt modelId="{F2A0863B-4A94-4176-BE87-CAF55CDDA135}" type="parTrans" cxnId="{3CD8C860-3D93-4B75-B7C9-E74A7E9B8CF1}">
      <dgm:prSet/>
      <dgm:spPr/>
      <dgm:t>
        <a:bodyPr/>
        <a:lstStyle/>
        <a:p>
          <a:endParaRPr lang="en-US" sz="2000"/>
        </a:p>
      </dgm:t>
    </dgm:pt>
    <dgm:pt modelId="{BCEBB79B-A36B-4F5B-A95F-5D7D9FD50EEB}" type="sibTrans" cxnId="{3CD8C860-3D93-4B75-B7C9-E74A7E9B8CF1}">
      <dgm:prSet/>
      <dgm:spPr/>
      <dgm:t>
        <a:bodyPr/>
        <a:lstStyle/>
        <a:p>
          <a:endParaRPr lang="en-US" sz="2000"/>
        </a:p>
      </dgm:t>
    </dgm:pt>
    <dgm:pt modelId="{653A055D-88EC-4741-88B7-D12D5061DFA1}" type="pres">
      <dgm:prSet presAssocID="{853ABAF4-715E-4EEC-B65E-9AC251F632BD}" presName="linear" presStyleCnt="0">
        <dgm:presLayoutVars>
          <dgm:dir/>
          <dgm:animLvl val="lvl"/>
          <dgm:resizeHandles val="exact"/>
        </dgm:presLayoutVars>
      </dgm:prSet>
      <dgm:spPr/>
    </dgm:pt>
    <dgm:pt modelId="{4257C223-DB68-43B1-979F-84CD7AEBCDA4}" type="pres">
      <dgm:prSet presAssocID="{4091DA00-E1CA-447A-BD7D-FC716BFF938D}" presName="parentLin" presStyleCnt="0"/>
      <dgm:spPr/>
    </dgm:pt>
    <dgm:pt modelId="{08142B0D-4C67-4F15-A7A6-3ADE9F0F3F7E}" type="pres">
      <dgm:prSet presAssocID="{4091DA00-E1CA-447A-BD7D-FC716BFF938D}" presName="parentLeftMargin" presStyleLbl="node1" presStyleIdx="0" presStyleCnt="4"/>
      <dgm:spPr/>
    </dgm:pt>
    <dgm:pt modelId="{F572EC3E-7D64-48D9-A840-47DB70F35A95}" type="pres">
      <dgm:prSet presAssocID="{4091DA00-E1CA-447A-BD7D-FC716BFF938D}" presName="parentText" presStyleLbl="node1" presStyleIdx="0" presStyleCnt="4" custScaleX="112500" custScaleY="82602">
        <dgm:presLayoutVars>
          <dgm:chMax val="0"/>
          <dgm:bulletEnabled val="1"/>
        </dgm:presLayoutVars>
      </dgm:prSet>
      <dgm:spPr/>
    </dgm:pt>
    <dgm:pt modelId="{49008074-9B69-4974-9C06-3944F9B19960}" type="pres">
      <dgm:prSet presAssocID="{4091DA00-E1CA-447A-BD7D-FC716BFF938D}" presName="negativeSpace" presStyleCnt="0"/>
      <dgm:spPr/>
    </dgm:pt>
    <dgm:pt modelId="{FD2676D8-E4DA-4FC4-9617-C8416EFD624C}" type="pres">
      <dgm:prSet presAssocID="{4091DA00-E1CA-447A-BD7D-FC716BFF938D}" presName="childText" presStyleLbl="conFgAcc1" presStyleIdx="0" presStyleCnt="4">
        <dgm:presLayoutVars>
          <dgm:bulletEnabled val="1"/>
        </dgm:presLayoutVars>
      </dgm:prSet>
      <dgm:spPr/>
    </dgm:pt>
    <dgm:pt modelId="{0333185A-1CF9-4A2D-AFE0-91A3753DEF87}" type="pres">
      <dgm:prSet presAssocID="{02CF9083-9C1A-4C38-B688-FDA7C8CB089D}" presName="spaceBetweenRectangles" presStyleCnt="0"/>
      <dgm:spPr/>
    </dgm:pt>
    <dgm:pt modelId="{D4F83678-A09C-4A4D-8319-6AB151DB98E6}" type="pres">
      <dgm:prSet presAssocID="{0E02E29C-B666-44D8-B57F-3A339E36F584}" presName="parentLin" presStyleCnt="0"/>
      <dgm:spPr/>
    </dgm:pt>
    <dgm:pt modelId="{B89D6A27-8B69-4EF4-94AD-1090EA803DC1}" type="pres">
      <dgm:prSet presAssocID="{0E02E29C-B666-44D8-B57F-3A339E36F584}" presName="parentLeftMargin" presStyleLbl="node1" presStyleIdx="0" presStyleCnt="4"/>
      <dgm:spPr/>
    </dgm:pt>
    <dgm:pt modelId="{B0253C2A-53B9-4361-8B54-7E14E64E239E}" type="pres">
      <dgm:prSet presAssocID="{0E02E29C-B666-44D8-B57F-3A339E36F584}" presName="parentText" presStyleLbl="node1" presStyleIdx="1" presStyleCnt="4" custScaleX="112500" custScaleY="82602">
        <dgm:presLayoutVars>
          <dgm:chMax val="0"/>
          <dgm:bulletEnabled val="1"/>
        </dgm:presLayoutVars>
      </dgm:prSet>
      <dgm:spPr>
        <a:xfrm>
          <a:off x="546391" y="1478777"/>
          <a:ext cx="7649480" cy="531360"/>
        </a:xfrm>
        <a:prstGeom prst="roundRect">
          <a:avLst/>
        </a:prstGeom>
      </dgm:spPr>
    </dgm:pt>
    <dgm:pt modelId="{18515CE3-8E71-405E-AA8E-18299CF66AE4}" type="pres">
      <dgm:prSet presAssocID="{0E02E29C-B666-44D8-B57F-3A339E36F584}" presName="negativeSpace" presStyleCnt="0"/>
      <dgm:spPr/>
    </dgm:pt>
    <dgm:pt modelId="{A4AC92F9-5B8C-48F4-BEE4-6D54A6B530BB}" type="pres">
      <dgm:prSet presAssocID="{0E02E29C-B666-44D8-B57F-3A339E36F584}" presName="childText" presStyleLbl="conFgAcc1" presStyleIdx="1" presStyleCnt="4" custLinFactNeighborX="-110" custLinFactNeighborY="-14835">
        <dgm:presLayoutVars>
          <dgm:bulletEnabled val="1"/>
        </dgm:presLayoutVars>
      </dgm:prSet>
      <dgm:spPr/>
    </dgm:pt>
    <dgm:pt modelId="{2C4F9FD8-D1D5-482C-B717-419FC8D05616}" type="pres">
      <dgm:prSet presAssocID="{5182EE87-0431-43D1-AA49-077D601804CA}" presName="spaceBetweenRectangles" presStyleCnt="0"/>
      <dgm:spPr/>
    </dgm:pt>
    <dgm:pt modelId="{AAF644BD-E669-4CC8-A973-63C34AC99011}" type="pres">
      <dgm:prSet presAssocID="{CD05AECC-0F19-4262-B131-5E75F29E9B62}" presName="parentLin" presStyleCnt="0"/>
      <dgm:spPr/>
    </dgm:pt>
    <dgm:pt modelId="{F6F4DDC4-969E-4EAB-8CC6-E321A6ABCB4F}" type="pres">
      <dgm:prSet presAssocID="{CD05AECC-0F19-4262-B131-5E75F29E9B62}" presName="parentLeftMargin" presStyleLbl="node1" presStyleIdx="1" presStyleCnt="4"/>
      <dgm:spPr/>
    </dgm:pt>
    <dgm:pt modelId="{7016C97B-D1AE-4F07-8670-4EDAC7C14770}" type="pres">
      <dgm:prSet presAssocID="{CD05AECC-0F19-4262-B131-5E75F29E9B62}" presName="parentText" presStyleLbl="node1" presStyleIdx="2" presStyleCnt="4" custScaleX="112500" custScaleY="137669">
        <dgm:presLayoutVars>
          <dgm:chMax val="0"/>
          <dgm:bulletEnabled val="1"/>
        </dgm:presLayoutVars>
      </dgm:prSet>
      <dgm:spPr>
        <a:xfrm>
          <a:off x="609600" y="3612992"/>
          <a:ext cx="8534400" cy="472320"/>
        </a:xfrm>
        <a:prstGeom prst="roundRect">
          <a:avLst/>
        </a:prstGeom>
      </dgm:spPr>
    </dgm:pt>
    <dgm:pt modelId="{4B76F3A1-B098-4204-95BD-53A539DF04F0}" type="pres">
      <dgm:prSet presAssocID="{CD05AECC-0F19-4262-B131-5E75F29E9B62}" presName="negativeSpace" presStyleCnt="0"/>
      <dgm:spPr/>
    </dgm:pt>
    <dgm:pt modelId="{FE8B10D5-3B40-4574-A2D1-469F47820A9F}" type="pres">
      <dgm:prSet presAssocID="{CD05AECC-0F19-4262-B131-5E75F29E9B62}" presName="childText" presStyleLbl="conFgAcc1" presStyleIdx="2" presStyleCnt="4">
        <dgm:presLayoutVars>
          <dgm:bulletEnabled val="1"/>
        </dgm:presLayoutVars>
      </dgm:prSet>
      <dgm:spPr>
        <a:ln>
          <a:noFill/>
        </a:ln>
      </dgm:spPr>
    </dgm:pt>
    <dgm:pt modelId="{64A3D9EB-51E2-4026-BE9D-29FD553696CF}" type="pres">
      <dgm:prSet presAssocID="{7ADDB165-E982-4584-82AF-2C89C077F128}" presName="spaceBetweenRectangles" presStyleCnt="0"/>
      <dgm:spPr/>
    </dgm:pt>
    <dgm:pt modelId="{CBFDA2A8-E1D4-4664-9A94-3B30AD3AB222}" type="pres">
      <dgm:prSet presAssocID="{0E7F890A-D26E-4DE3-AF12-25E87033C233}" presName="parentLin" presStyleCnt="0"/>
      <dgm:spPr/>
    </dgm:pt>
    <dgm:pt modelId="{7EDCE7AD-D80D-4A42-9442-B67BA86C2782}" type="pres">
      <dgm:prSet presAssocID="{0E7F890A-D26E-4DE3-AF12-25E87033C233}" presName="parentLeftMargin" presStyleLbl="node1" presStyleIdx="2" presStyleCnt="4"/>
      <dgm:spPr/>
    </dgm:pt>
    <dgm:pt modelId="{30D7B1D0-195A-44C1-A63C-B6146FB83115}" type="pres">
      <dgm:prSet presAssocID="{0E7F890A-D26E-4DE3-AF12-25E87033C233}" presName="parentText" presStyleLbl="node1" presStyleIdx="3" presStyleCnt="4" custScaleX="112500" custScaleY="154878">
        <dgm:presLayoutVars>
          <dgm:chMax val="0"/>
          <dgm:bulletEnabled val="1"/>
        </dgm:presLayoutVars>
      </dgm:prSet>
      <dgm:spPr>
        <a:xfrm>
          <a:off x="609600" y="4338752"/>
          <a:ext cx="8534400" cy="472320"/>
        </a:xfrm>
        <a:prstGeom prst="roundRect">
          <a:avLst/>
        </a:prstGeom>
      </dgm:spPr>
    </dgm:pt>
    <dgm:pt modelId="{D0A610C3-3BAD-4864-A49C-F9F8E2957A8B}" type="pres">
      <dgm:prSet presAssocID="{0E7F890A-D26E-4DE3-AF12-25E87033C233}" presName="negativeSpace" presStyleCnt="0"/>
      <dgm:spPr/>
    </dgm:pt>
    <dgm:pt modelId="{A3156D9D-BE8C-4DAC-A9AC-496EEF47659C}" type="pres">
      <dgm:prSet presAssocID="{0E7F890A-D26E-4DE3-AF12-25E87033C233}" presName="childText" presStyleLbl="conFgAcc1" presStyleIdx="3" presStyleCnt="4">
        <dgm:presLayoutVars>
          <dgm:bulletEnabled val="1"/>
        </dgm:presLayoutVars>
      </dgm:prSet>
      <dgm:spPr>
        <a:ln>
          <a:noFill/>
        </a:ln>
      </dgm:spPr>
    </dgm:pt>
  </dgm:ptLst>
  <dgm:cxnLst>
    <dgm:cxn modelId="{4584BA0A-90A0-4DA0-AE57-36E6B0B2A439}" type="presOf" srcId="{8880B620-999D-4533-A92C-CD5296F4A524}" destId="{A4AC92F9-5B8C-48F4-BEE4-6D54A6B530BB}" srcOrd="0" destOrd="7" presId="urn:microsoft.com/office/officeart/2005/8/layout/list1"/>
    <dgm:cxn modelId="{5347E00D-FEB1-4628-8BDE-E9829C2FC8E0}" srcId="{853ABAF4-715E-4EEC-B65E-9AC251F632BD}" destId="{0E02E29C-B666-44D8-B57F-3A339E36F584}" srcOrd="1" destOrd="0" parTransId="{CDBC8A25-CC7E-4C7D-861B-F6C64B863CAB}" sibTransId="{5182EE87-0431-43D1-AA49-077D601804CA}"/>
    <dgm:cxn modelId="{13512C10-7D85-49EC-AA4B-C6DA7CDC64E2}" type="presOf" srcId="{996713C9-EAB3-4F16-B8B1-5DB57D1DCB28}" destId="{FD2676D8-E4DA-4FC4-9617-C8416EFD624C}" srcOrd="0" destOrd="0" presId="urn:microsoft.com/office/officeart/2005/8/layout/list1"/>
    <dgm:cxn modelId="{3671DC27-BE07-48D2-9813-ED34C5AF09CA}" type="presOf" srcId="{CD05AECC-0F19-4262-B131-5E75F29E9B62}" destId="{F6F4DDC4-969E-4EAB-8CC6-E321A6ABCB4F}" srcOrd="0" destOrd="0" presId="urn:microsoft.com/office/officeart/2005/8/layout/list1"/>
    <dgm:cxn modelId="{C3B2CD34-C78A-4B40-8A38-84CCB412A1A1}" type="presOf" srcId="{4091DA00-E1CA-447A-BD7D-FC716BFF938D}" destId="{F572EC3E-7D64-48D9-A840-47DB70F35A95}" srcOrd="1" destOrd="0" presId="urn:microsoft.com/office/officeart/2005/8/layout/list1"/>
    <dgm:cxn modelId="{7390713C-5BF3-4F1B-9544-DD937CB7845B}" type="presOf" srcId="{4091DA00-E1CA-447A-BD7D-FC716BFF938D}" destId="{08142B0D-4C67-4F15-A7A6-3ADE9F0F3F7E}" srcOrd="0" destOrd="0" presId="urn:microsoft.com/office/officeart/2005/8/layout/list1"/>
    <dgm:cxn modelId="{3CD8C860-3D93-4B75-B7C9-E74A7E9B8CF1}" srcId="{853ABAF4-715E-4EEC-B65E-9AC251F632BD}" destId="{0E7F890A-D26E-4DE3-AF12-25E87033C233}" srcOrd="3" destOrd="0" parTransId="{F2A0863B-4A94-4176-BE87-CAF55CDDA135}" sibTransId="{BCEBB79B-A36B-4F5B-A95F-5D7D9FD50EEB}"/>
    <dgm:cxn modelId="{9C0B3D62-8898-40C9-80E3-BBA2AEFAD1F9}" srcId="{0E02E29C-B666-44D8-B57F-3A339E36F584}" destId="{4A46AEA4-72A2-4309-B46A-0E20E7107C9A}" srcOrd="0" destOrd="0" parTransId="{6F5BD98D-E609-4FD0-8D7B-8DEB126D50CA}" sibTransId="{CF612A18-2EF3-415C-8509-A32CFAB10A17}"/>
    <dgm:cxn modelId="{22248647-5F2D-4996-B16E-82F8954CB62A}" srcId="{2A002415-800E-48FC-9E10-D33C85404315}" destId="{3D17408C-50D6-41CC-BDCC-2700B79013B1}" srcOrd="0" destOrd="0" parTransId="{BEFEB46A-2145-4DA4-9396-4ABFDAB867F0}" sibTransId="{02CE891E-33C0-42F2-9D3E-DFED943E2377}"/>
    <dgm:cxn modelId="{B9A59D6E-2659-4B5C-A362-7E42612BA52B}" type="presOf" srcId="{9118343A-D522-4827-B787-055EE81B7D99}" destId="{A4AC92F9-5B8C-48F4-BEE4-6D54A6B530BB}" srcOrd="0" destOrd="6" presId="urn:microsoft.com/office/officeart/2005/8/layout/list1"/>
    <dgm:cxn modelId="{22841453-4AC0-484B-9FE1-96553B56DF24}" type="presOf" srcId="{26354D5B-D731-47D5-851E-EC3CACA551BB}" destId="{A4AC92F9-5B8C-48F4-BEE4-6D54A6B530BB}" srcOrd="0" destOrd="5" presId="urn:microsoft.com/office/officeart/2005/8/layout/list1"/>
    <dgm:cxn modelId="{ED718755-8DD4-4B23-89AA-25A5354E5750}" type="presOf" srcId="{4A46AEA4-72A2-4309-B46A-0E20E7107C9A}" destId="{A4AC92F9-5B8C-48F4-BEE4-6D54A6B530BB}" srcOrd="0" destOrd="0" presId="urn:microsoft.com/office/officeart/2005/8/layout/list1"/>
    <dgm:cxn modelId="{1919E579-60DE-4406-A840-FC25800C2C05}" srcId="{2A002415-800E-48FC-9E10-D33C85404315}" destId="{9B897E4B-E16D-4199-A2DE-FF86A67F0C6E}" srcOrd="1" destOrd="0" parTransId="{428FF509-0D34-4474-BB59-05E528B8EFB2}" sibTransId="{A8030AB1-202D-4CB0-80E5-BED5CE86382C}"/>
    <dgm:cxn modelId="{BADD407D-AE46-43E1-A3CD-522B21E53C41}" type="presOf" srcId="{853ABAF4-715E-4EEC-B65E-9AC251F632BD}" destId="{653A055D-88EC-4741-88B7-D12D5061DFA1}" srcOrd="0" destOrd="0" presId="urn:microsoft.com/office/officeart/2005/8/layout/list1"/>
    <dgm:cxn modelId="{3BD2E884-E96D-4173-985D-0E32311369F8}" srcId="{853ABAF4-715E-4EEC-B65E-9AC251F632BD}" destId="{CD05AECC-0F19-4262-B131-5E75F29E9B62}" srcOrd="2" destOrd="0" parTransId="{E07455E9-00B8-467A-9E93-8977B0FC02F6}" sibTransId="{7ADDB165-E982-4584-82AF-2C89C077F128}"/>
    <dgm:cxn modelId="{F8427E87-7FE3-41A4-B52A-E8BF6591657F}" type="presOf" srcId="{0E7F890A-D26E-4DE3-AF12-25E87033C233}" destId="{7EDCE7AD-D80D-4A42-9442-B67BA86C2782}" srcOrd="0" destOrd="0" presId="urn:microsoft.com/office/officeart/2005/8/layout/list1"/>
    <dgm:cxn modelId="{9A9EFB87-6B01-413A-BC38-F6F91FF1ECD7}" srcId="{0E02E29C-B666-44D8-B57F-3A339E36F584}" destId="{26354D5B-D731-47D5-851E-EC3CACA551BB}" srcOrd="3" destOrd="0" parTransId="{2503799E-0C83-4EBC-80FD-78F25F41A02A}" sibTransId="{FB949C0F-9AFB-4C28-B043-EDD187076FDA}"/>
    <dgm:cxn modelId="{72851E8B-CF74-46C1-AB04-A2EC513D05AD}" srcId="{0E02E29C-B666-44D8-B57F-3A339E36F584}" destId="{8880B620-999D-4533-A92C-CD5296F4A524}" srcOrd="5" destOrd="0" parTransId="{76D029E0-A808-4FB1-B1F2-E77F51DB61CB}" sibTransId="{99DE3123-0EDA-4FB5-9282-E110E821D139}"/>
    <dgm:cxn modelId="{5F074790-1C5C-49E6-AEE9-6E6AB01EF389}" type="presOf" srcId="{0E02E29C-B666-44D8-B57F-3A339E36F584}" destId="{B89D6A27-8B69-4EF4-94AD-1090EA803DC1}" srcOrd="0" destOrd="0" presId="urn:microsoft.com/office/officeart/2005/8/layout/list1"/>
    <dgm:cxn modelId="{25EC2A95-1D39-4FA0-87F6-051E4074B450}" srcId="{853ABAF4-715E-4EEC-B65E-9AC251F632BD}" destId="{4091DA00-E1CA-447A-BD7D-FC716BFF938D}" srcOrd="0" destOrd="0" parTransId="{C21BC88E-66F8-4FC9-AB2B-321C9FF832D8}" sibTransId="{02CF9083-9C1A-4C38-B688-FDA7C8CB089D}"/>
    <dgm:cxn modelId="{940A4895-3A36-439F-802D-C45DE3D31BA4}" type="presOf" srcId="{9B897E4B-E16D-4199-A2DE-FF86A67F0C6E}" destId="{A4AC92F9-5B8C-48F4-BEE4-6D54A6B530BB}" srcOrd="0" destOrd="4" presId="urn:microsoft.com/office/officeart/2005/8/layout/list1"/>
    <dgm:cxn modelId="{2ED8BA98-BF22-4AF1-A7BB-3B622251CD72}" srcId="{0E02E29C-B666-44D8-B57F-3A339E36F584}" destId="{5AD99280-82B2-485F-8BE0-53CF55ACE5B5}" srcOrd="1" destOrd="0" parTransId="{0192744F-C4E2-4E3E-9BF7-A32F32133ED5}" sibTransId="{04912C5B-3BEF-48FE-BF34-A25FB0A1500B}"/>
    <dgm:cxn modelId="{51F4A29E-53FA-4CBD-A30F-67EE9D90F838}" srcId="{0E02E29C-B666-44D8-B57F-3A339E36F584}" destId="{9118343A-D522-4827-B787-055EE81B7D99}" srcOrd="4" destOrd="0" parTransId="{4FA302CC-81E4-42B6-AE1E-DF1C88E7CFFE}" sibTransId="{F31461D0-C495-4CC8-9285-E16A6166B585}"/>
    <dgm:cxn modelId="{A99AB0A7-F391-4F6B-BB83-DFBF57139283}" type="presOf" srcId="{0E7F890A-D26E-4DE3-AF12-25E87033C233}" destId="{30D7B1D0-195A-44C1-A63C-B6146FB83115}" srcOrd="1" destOrd="0" presId="urn:microsoft.com/office/officeart/2005/8/layout/list1"/>
    <dgm:cxn modelId="{8A1AF0AC-5438-4F89-B8C7-0C7CEF448A16}" type="presOf" srcId="{0E02E29C-B666-44D8-B57F-3A339E36F584}" destId="{B0253C2A-53B9-4361-8B54-7E14E64E239E}" srcOrd="1" destOrd="0" presId="urn:microsoft.com/office/officeart/2005/8/layout/list1"/>
    <dgm:cxn modelId="{2714F2AC-89EE-43B6-B072-DA4857E61BAC}" type="presOf" srcId="{2A002415-800E-48FC-9E10-D33C85404315}" destId="{A4AC92F9-5B8C-48F4-BEE4-6D54A6B530BB}" srcOrd="0" destOrd="2" presId="urn:microsoft.com/office/officeart/2005/8/layout/list1"/>
    <dgm:cxn modelId="{BB7A07B0-4881-4E98-BEA2-C362E0F7474B}" srcId="{0E02E29C-B666-44D8-B57F-3A339E36F584}" destId="{D9C6E7F4-59EE-4C4A-835D-F6B083DCF789}" srcOrd="6" destOrd="0" parTransId="{3CDAF1ED-E4AA-4318-BCB5-C30B583B1FA2}" sibTransId="{CE1F5701-B22D-41DD-A67E-9BF5366D5F42}"/>
    <dgm:cxn modelId="{CAA988B5-5848-4B06-B851-4FEBE95C7CAF}" srcId="{0E02E29C-B666-44D8-B57F-3A339E36F584}" destId="{2A002415-800E-48FC-9E10-D33C85404315}" srcOrd="2" destOrd="0" parTransId="{501D5002-EA20-4797-A902-A6DBB9FEE0B3}" sibTransId="{792499A7-EB21-4DC0-A769-665966C77F6A}"/>
    <dgm:cxn modelId="{78FF75C5-6F07-4CFB-967D-4DDBAE068567}" type="presOf" srcId="{CD05AECC-0F19-4262-B131-5E75F29E9B62}" destId="{7016C97B-D1AE-4F07-8670-4EDAC7C14770}" srcOrd="1" destOrd="0" presId="urn:microsoft.com/office/officeart/2005/8/layout/list1"/>
    <dgm:cxn modelId="{081BFACB-4B4E-4CE5-970F-03706DCD142B}" srcId="{4091DA00-E1CA-447A-BD7D-FC716BFF938D}" destId="{996713C9-EAB3-4F16-B8B1-5DB57D1DCB28}" srcOrd="0" destOrd="0" parTransId="{85A0DCDA-05D3-411B-A8DB-0B36E9FE21E8}" sibTransId="{F9CEA5DD-2A4D-4591-B795-63896043C0BD}"/>
    <dgm:cxn modelId="{32BF37DD-3610-4B27-A6AA-5DF09CEE3548}" type="presOf" srcId="{3D17408C-50D6-41CC-BDCC-2700B79013B1}" destId="{A4AC92F9-5B8C-48F4-BEE4-6D54A6B530BB}" srcOrd="0" destOrd="3" presId="urn:microsoft.com/office/officeart/2005/8/layout/list1"/>
    <dgm:cxn modelId="{66A489E3-466A-4E26-8651-013E01782491}" type="presOf" srcId="{5AD99280-82B2-485F-8BE0-53CF55ACE5B5}" destId="{A4AC92F9-5B8C-48F4-BEE4-6D54A6B530BB}" srcOrd="0" destOrd="1" presId="urn:microsoft.com/office/officeart/2005/8/layout/list1"/>
    <dgm:cxn modelId="{8BCE77F8-8E37-4109-9036-9024355D7028}" type="presOf" srcId="{D9C6E7F4-59EE-4C4A-835D-F6B083DCF789}" destId="{A4AC92F9-5B8C-48F4-BEE4-6D54A6B530BB}" srcOrd="0" destOrd="8" presId="urn:microsoft.com/office/officeart/2005/8/layout/list1"/>
    <dgm:cxn modelId="{B8A43DB4-466F-4492-9D24-6EF6AB40876D}" type="presParOf" srcId="{653A055D-88EC-4741-88B7-D12D5061DFA1}" destId="{4257C223-DB68-43B1-979F-84CD7AEBCDA4}" srcOrd="0" destOrd="0" presId="urn:microsoft.com/office/officeart/2005/8/layout/list1"/>
    <dgm:cxn modelId="{ADED7FF1-C315-4872-BDCA-2639D87BF0B9}" type="presParOf" srcId="{4257C223-DB68-43B1-979F-84CD7AEBCDA4}" destId="{08142B0D-4C67-4F15-A7A6-3ADE9F0F3F7E}" srcOrd="0" destOrd="0" presId="urn:microsoft.com/office/officeart/2005/8/layout/list1"/>
    <dgm:cxn modelId="{CFA6DD82-4E2D-4FF6-A916-F002CE966E6D}" type="presParOf" srcId="{4257C223-DB68-43B1-979F-84CD7AEBCDA4}" destId="{F572EC3E-7D64-48D9-A840-47DB70F35A95}" srcOrd="1" destOrd="0" presId="urn:microsoft.com/office/officeart/2005/8/layout/list1"/>
    <dgm:cxn modelId="{274BEBF9-DEBA-47E1-977E-CA5EA832E86E}" type="presParOf" srcId="{653A055D-88EC-4741-88B7-D12D5061DFA1}" destId="{49008074-9B69-4974-9C06-3944F9B19960}" srcOrd="1" destOrd="0" presId="urn:microsoft.com/office/officeart/2005/8/layout/list1"/>
    <dgm:cxn modelId="{CDF749EB-A1D3-440B-8AA8-6EF26E45C632}" type="presParOf" srcId="{653A055D-88EC-4741-88B7-D12D5061DFA1}" destId="{FD2676D8-E4DA-4FC4-9617-C8416EFD624C}" srcOrd="2" destOrd="0" presId="urn:microsoft.com/office/officeart/2005/8/layout/list1"/>
    <dgm:cxn modelId="{A2123CCF-57A0-4588-A6DE-487A1F154400}" type="presParOf" srcId="{653A055D-88EC-4741-88B7-D12D5061DFA1}" destId="{0333185A-1CF9-4A2D-AFE0-91A3753DEF87}" srcOrd="3" destOrd="0" presId="urn:microsoft.com/office/officeart/2005/8/layout/list1"/>
    <dgm:cxn modelId="{6010F7C7-7166-435D-8289-9A67B8370843}" type="presParOf" srcId="{653A055D-88EC-4741-88B7-D12D5061DFA1}" destId="{D4F83678-A09C-4A4D-8319-6AB151DB98E6}" srcOrd="4" destOrd="0" presId="urn:microsoft.com/office/officeart/2005/8/layout/list1"/>
    <dgm:cxn modelId="{BFED7C7A-F262-441B-A7D9-2A6A31F28853}" type="presParOf" srcId="{D4F83678-A09C-4A4D-8319-6AB151DB98E6}" destId="{B89D6A27-8B69-4EF4-94AD-1090EA803DC1}" srcOrd="0" destOrd="0" presId="urn:microsoft.com/office/officeart/2005/8/layout/list1"/>
    <dgm:cxn modelId="{592EDF67-E0AA-48CF-9AE6-513CB94630AC}" type="presParOf" srcId="{D4F83678-A09C-4A4D-8319-6AB151DB98E6}" destId="{B0253C2A-53B9-4361-8B54-7E14E64E239E}" srcOrd="1" destOrd="0" presId="urn:microsoft.com/office/officeart/2005/8/layout/list1"/>
    <dgm:cxn modelId="{CAA93782-A4A5-4E33-9537-DCB10D38463D}" type="presParOf" srcId="{653A055D-88EC-4741-88B7-D12D5061DFA1}" destId="{18515CE3-8E71-405E-AA8E-18299CF66AE4}" srcOrd="5" destOrd="0" presId="urn:microsoft.com/office/officeart/2005/8/layout/list1"/>
    <dgm:cxn modelId="{04D87543-B930-4796-B75F-DDAD1A8BF1E2}" type="presParOf" srcId="{653A055D-88EC-4741-88B7-D12D5061DFA1}" destId="{A4AC92F9-5B8C-48F4-BEE4-6D54A6B530BB}" srcOrd="6" destOrd="0" presId="urn:microsoft.com/office/officeart/2005/8/layout/list1"/>
    <dgm:cxn modelId="{8865279D-9040-4401-B575-5C26A57A7288}" type="presParOf" srcId="{653A055D-88EC-4741-88B7-D12D5061DFA1}" destId="{2C4F9FD8-D1D5-482C-B717-419FC8D05616}" srcOrd="7" destOrd="0" presId="urn:microsoft.com/office/officeart/2005/8/layout/list1"/>
    <dgm:cxn modelId="{53C9C820-5782-45AA-B2F2-95BCB557D026}" type="presParOf" srcId="{653A055D-88EC-4741-88B7-D12D5061DFA1}" destId="{AAF644BD-E669-4CC8-A973-63C34AC99011}" srcOrd="8" destOrd="0" presId="urn:microsoft.com/office/officeart/2005/8/layout/list1"/>
    <dgm:cxn modelId="{93973A15-642C-4A0D-9D07-3CD84151D39A}" type="presParOf" srcId="{AAF644BD-E669-4CC8-A973-63C34AC99011}" destId="{F6F4DDC4-969E-4EAB-8CC6-E321A6ABCB4F}" srcOrd="0" destOrd="0" presId="urn:microsoft.com/office/officeart/2005/8/layout/list1"/>
    <dgm:cxn modelId="{0F15A8DF-280B-40D0-B15F-60CB0BB1098A}" type="presParOf" srcId="{AAF644BD-E669-4CC8-A973-63C34AC99011}" destId="{7016C97B-D1AE-4F07-8670-4EDAC7C14770}" srcOrd="1" destOrd="0" presId="urn:microsoft.com/office/officeart/2005/8/layout/list1"/>
    <dgm:cxn modelId="{F370F2A2-966A-49AE-85B4-FB1015E0A0EA}" type="presParOf" srcId="{653A055D-88EC-4741-88B7-D12D5061DFA1}" destId="{4B76F3A1-B098-4204-95BD-53A539DF04F0}" srcOrd="9" destOrd="0" presId="urn:microsoft.com/office/officeart/2005/8/layout/list1"/>
    <dgm:cxn modelId="{E8EBFA94-C5CE-4D17-B3E5-501563790966}" type="presParOf" srcId="{653A055D-88EC-4741-88B7-D12D5061DFA1}" destId="{FE8B10D5-3B40-4574-A2D1-469F47820A9F}" srcOrd="10" destOrd="0" presId="urn:microsoft.com/office/officeart/2005/8/layout/list1"/>
    <dgm:cxn modelId="{1FF1170A-8714-48B4-BBD3-D82C2AC2B88C}" type="presParOf" srcId="{653A055D-88EC-4741-88B7-D12D5061DFA1}" destId="{64A3D9EB-51E2-4026-BE9D-29FD553696CF}" srcOrd="11" destOrd="0" presId="urn:microsoft.com/office/officeart/2005/8/layout/list1"/>
    <dgm:cxn modelId="{27046D2D-16C0-4EC0-A115-03567B015494}" type="presParOf" srcId="{653A055D-88EC-4741-88B7-D12D5061DFA1}" destId="{CBFDA2A8-E1D4-4664-9A94-3B30AD3AB222}" srcOrd="12" destOrd="0" presId="urn:microsoft.com/office/officeart/2005/8/layout/list1"/>
    <dgm:cxn modelId="{FFCF5920-4B39-4BBE-B6A7-F991197858CF}" type="presParOf" srcId="{CBFDA2A8-E1D4-4664-9A94-3B30AD3AB222}" destId="{7EDCE7AD-D80D-4A42-9442-B67BA86C2782}" srcOrd="0" destOrd="0" presId="urn:microsoft.com/office/officeart/2005/8/layout/list1"/>
    <dgm:cxn modelId="{D86FD7FB-8009-4FED-8C96-EB3E4C30280B}" type="presParOf" srcId="{CBFDA2A8-E1D4-4664-9A94-3B30AD3AB222}" destId="{30D7B1D0-195A-44C1-A63C-B6146FB83115}" srcOrd="1" destOrd="0" presId="urn:microsoft.com/office/officeart/2005/8/layout/list1"/>
    <dgm:cxn modelId="{5B270F94-21DE-4D4E-9703-C2075E2B3F76}" type="presParOf" srcId="{653A055D-88EC-4741-88B7-D12D5061DFA1}" destId="{D0A610C3-3BAD-4864-A49C-F9F8E2957A8B}" srcOrd="13" destOrd="0" presId="urn:microsoft.com/office/officeart/2005/8/layout/list1"/>
    <dgm:cxn modelId="{783BC545-6749-4893-9074-A68D6F21F366}" type="presParOf" srcId="{653A055D-88EC-4741-88B7-D12D5061DFA1}" destId="{A3156D9D-BE8C-4DAC-A9AC-496EEF47659C}"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F8D867D-CB68-4E77-A24B-20B74E3828D9}"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9DC34F95-3288-414C-A918-4DB2AA839103}">
      <dgm:prSet/>
      <dgm:spPr/>
      <dgm:t>
        <a:bodyPr/>
        <a:lstStyle/>
        <a:p>
          <a:r>
            <a:rPr lang="en-US">
              <a:ln>
                <a:noFill/>
              </a:ln>
            </a:rPr>
            <a:t>Responsible parties</a:t>
          </a:r>
        </a:p>
      </dgm:t>
    </dgm:pt>
    <dgm:pt modelId="{F103CA94-6EDD-4C73-9FF7-057CF7C500B2}" type="parTrans" cxnId="{5F70DFBB-7E90-4B36-95A8-61D2F586AD60}">
      <dgm:prSet/>
      <dgm:spPr/>
      <dgm:t>
        <a:bodyPr/>
        <a:lstStyle/>
        <a:p>
          <a:endParaRPr lang="en-US">
            <a:ln>
              <a:noFill/>
            </a:ln>
          </a:endParaRPr>
        </a:p>
      </dgm:t>
    </dgm:pt>
    <dgm:pt modelId="{AC2F135A-25F0-4CD1-A74D-468B6CD15422}" type="sibTrans" cxnId="{5F70DFBB-7E90-4B36-95A8-61D2F586AD60}">
      <dgm:prSet/>
      <dgm:spPr/>
      <dgm:t>
        <a:bodyPr/>
        <a:lstStyle/>
        <a:p>
          <a:endParaRPr lang="en-US">
            <a:ln>
              <a:noFill/>
            </a:ln>
          </a:endParaRPr>
        </a:p>
      </dgm:t>
    </dgm:pt>
    <dgm:pt modelId="{43C9CEA3-2888-4DC2-9163-9A084F595772}">
      <dgm:prSet/>
      <dgm:spPr/>
      <dgm:t>
        <a:bodyPr/>
        <a:lstStyle/>
        <a:p>
          <a:r>
            <a:rPr lang="en-US">
              <a:ln>
                <a:noFill/>
              </a:ln>
            </a:rPr>
            <a:t>Process Detail</a:t>
          </a:r>
        </a:p>
      </dgm:t>
    </dgm:pt>
    <dgm:pt modelId="{976A7AF3-9685-4C64-A5ED-211DFE6A0224}" type="parTrans" cxnId="{83200804-6C23-4233-9A56-0393DB8949A4}">
      <dgm:prSet/>
      <dgm:spPr/>
      <dgm:t>
        <a:bodyPr/>
        <a:lstStyle/>
        <a:p>
          <a:endParaRPr lang="en-US">
            <a:ln>
              <a:noFill/>
            </a:ln>
          </a:endParaRPr>
        </a:p>
      </dgm:t>
    </dgm:pt>
    <dgm:pt modelId="{308A4C4A-05F6-4FDA-87CB-E524BACCBD64}" type="sibTrans" cxnId="{83200804-6C23-4233-9A56-0393DB8949A4}">
      <dgm:prSet/>
      <dgm:spPr/>
      <dgm:t>
        <a:bodyPr/>
        <a:lstStyle/>
        <a:p>
          <a:endParaRPr lang="en-US">
            <a:ln>
              <a:noFill/>
            </a:ln>
          </a:endParaRPr>
        </a:p>
      </dgm:t>
    </dgm:pt>
    <dgm:pt modelId="{F3D91FCE-9754-4174-85F3-C1A959BF59D3}">
      <dgm:prSet/>
      <dgm:spPr>
        <a:ln>
          <a:noFill/>
        </a:ln>
      </dgm:spPr>
      <dgm:t>
        <a:bodyPr/>
        <a:lstStyle/>
        <a:p>
          <a:r>
            <a:rPr lang="en-US" dirty="0">
              <a:ln>
                <a:noFill/>
              </a:ln>
            </a:rPr>
            <a:t>Detection Facility provides executed Shipment Approval and the Special Permit to vehicle operator. The permit shall be printed and carried by the Operator.</a:t>
          </a:r>
        </a:p>
      </dgm:t>
    </dgm:pt>
    <dgm:pt modelId="{D765975C-4B25-4BA1-861A-F2B3401540F2}" type="parTrans" cxnId="{5641C84C-FEEE-4C07-A863-C26D286BF895}">
      <dgm:prSet/>
      <dgm:spPr/>
      <dgm:t>
        <a:bodyPr/>
        <a:lstStyle/>
        <a:p>
          <a:endParaRPr lang="en-US">
            <a:ln>
              <a:noFill/>
            </a:ln>
          </a:endParaRPr>
        </a:p>
      </dgm:t>
    </dgm:pt>
    <dgm:pt modelId="{F1945F2A-540C-4353-BD63-CE23BDB24C52}" type="sibTrans" cxnId="{5641C84C-FEEE-4C07-A863-C26D286BF895}">
      <dgm:prSet/>
      <dgm:spPr/>
      <dgm:t>
        <a:bodyPr/>
        <a:lstStyle/>
        <a:p>
          <a:endParaRPr lang="en-US">
            <a:ln>
              <a:noFill/>
            </a:ln>
          </a:endParaRPr>
        </a:p>
      </dgm:t>
    </dgm:pt>
    <dgm:pt modelId="{05A54012-2920-431D-BD3B-4489C6C51E30}">
      <dgm:prSet/>
      <dgm:spPr>
        <a:ln>
          <a:noFill/>
        </a:ln>
      </dgm:spPr>
      <dgm:t>
        <a:bodyPr/>
        <a:lstStyle/>
        <a:p>
          <a:r>
            <a:rPr lang="en-US" dirty="0">
              <a:ln>
                <a:noFill/>
              </a:ln>
            </a:rPr>
            <a:t>Marking shall be placed on two opposing sides of the conveyance.</a:t>
          </a:r>
        </a:p>
      </dgm:t>
    </dgm:pt>
    <dgm:pt modelId="{0149B047-E63F-4FD7-959E-13F83618BE82}" type="parTrans" cxnId="{1EBEE760-0FC8-442F-A1F1-0CBB5BB664F0}">
      <dgm:prSet/>
      <dgm:spPr/>
      <dgm:t>
        <a:bodyPr/>
        <a:lstStyle/>
        <a:p>
          <a:endParaRPr lang="en-US">
            <a:ln>
              <a:noFill/>
            </a:ln>
          </a:endParaRPr>
        </a:p>
      </dgm:t>
    </dgm:pt>
    <dgm:pt modelId="{021C2727-E5E9-419B-8CE0-15B0C895BB5E}" type="sibTrans" cxnId="{1EBEE760-0FC8-442F-A1F1-0CBB5BB664F0}">
      <dgm:prSet/>
      <dgm:spPr/>
      <dgm:t>
        <a:bodyPr/>
        <a:lstStyle/>
        <a:p>
          <a:endParaRPr lang="en-US">
            <a:ln>
              <a:noFill/>
            </a:ln>
          </a:endParaRPr>
        </a:p>
      </dgm:t>
    </dgm:pt>
    <dgm:pt modelId="{9C497BB9-75C9-4C91-AE1E-265772FD22B6}">
      <dgm:prSet/>
      <dgm:spPr>
        <a:ln>
          <a:noFill/>
        </a:ln>
      </dgm:spPr>
      <dgm:t>
        <a:bodyPr/>
        <a:lstStyle/>
        <a:p>
          <a:r>
            <a:rPr lang="en-US" dirty="0">
              <a:ln>
                <a:noFill/>
              </a:ln>
            </a:rPr>
            <a:t>Transit to Destination Facility via most appropriate route without unnecessary or avoidable delay.</a:t>
          </a:r>
        </a:p>
      </dgm:t>
    </dgm:pt>
    <dgm:pt modelId="{D2004DF7-82A7-4729-96F8-7061232B2816}" type="parTrans" cxnId="{166E2161-148F-4550-8D40-1EFB45D486CA}">
      <dgm:prSet/>
      <dgm:spPr/>
      <dgm:t>
        <a:bodyPr/>
        <a:lstStyle/>
        <a:p>
          <a:endParaRPr lang="en-US">
            <a:ln>
              <a:noFill/>
            </a:ln>
          </a:endParaRPr>
        </a:p>
      </dgm:t>
    </dgm:pt>
    <dgm:pt modelId="{EDEC7498-BF98-44DB-A4D8-F65DC56A2745}" type="sibTrans" cxnId="{166E2161-148F-4550-8D40-1EFB45D486CA}">
      <dgm:prSet/>
      <dgm:spPr/>
      <dgm:t>
        <a:bodyPr/>
        <a:lstStyle/>
        <a:p>
          <a:endParaRPr lang="en-US">
            <a:ln>
              <a:noFill/>
            </a:ln>
          </a:endParaRPr>
        </a:p>
      </dgm:t>
    </dgm:pt>
    <dgm:pt modelId="{67C0C86B-66EA-4F55-A8C9-3C6D568C3B30}">
      <dgm:prSet/>
      <dgm:spPr>
        <a:ln>
          <a:noFill/>
        </a:ln>
      </dgm:spPr>
      <dgm:t>
        <a:bodyPr/>
        <a:lstStyle/>
        <a:p>
          <a:r>
            <a:rPr lang="en-US">
              <a:ln>
                <a:noFill/>
              </a:ln>
            </a:rPr>
            <a:t>Report any emergencies to the National Response Center (800-424-8802) and the Radiation Control Official authorizing the shipment.</a:t>
          </a:r>
        </a:p>
      </dgm:t>
    </dgm:pt>
    <dgm:pt modelId="{025D1F5E-A27F-4A0D-AE06-2AF71CA44A76}" type="parTrans" cxnId="{6F450D82-D533-464F-807F-95F9AEAB2922}">
      <dgm:prSet/>
      <dgm:spPr/>
      <dgm:t>
        <a:bodyPr/>
        <a:lstStyle/>
        <a:p>
          <a:endParaRPr lang="en-US">
            <a:ln>
              <a:noFill/>
            </a:ln>
          </a:endParaRPr>
        </a:p>
      </dgm:t>
    </dgm:pt>
    <dgm:pt modelId="{EC261214-32D0-4842-B123-0C5A2D01CE0D}" type="sibTrans" cxnId="{6F450D82-D533-464F-807F-95F9AEAB2922}">
      <dgm:prSet/>
      <dgm:spPr/>
      <dgm:t>
        <a:bodyPr/>
        <a:lstStyle/>
        <a:p>
          <a:endParaRPr lang="en-US">
            <a:ln>
              <a:noFill/>
            </a:ln>
          </a:endParaRPr>
        </a:p>
      </dgm:t>
    </dgm:pt>
    <dgm:pt modelId="{F7EACC8D-105B-4662-A83A-1164C4B4FA10}">
      <dgm:prSet/>
      <dgm:spPr>
        <a:ln>
          <a:noFill/>
        </a:ln>
      </dgm:spPr>
      <dgm:t>
        <a:bodyPr/>
        <a:lstStyle/>
        <a:p>
          <a:r>
            <a:rPr lang="en-US">
              <a:ln>
                <a:noFill/>
              </a:ln>
            </a:rPr>
            <a:t>Detection Facility</a:t>
          </a:r>
        </a:p>
      </dgm:t>
    </dgm:pt>
    <dgm:pt modelId="{965FBF2B-B70B-4671-8492-FEA6DF55CCA0}" type="sibTrans" cxnId="{DD04A9E5-872A-424C-A301-30807B4B5AEC}">
      <dgm:prSet/>
      <dgm:spPr/>
      <dgm:t>
        <a:bodyPr/>
        <a:lstStyle/>
        <a:p>
          <a:endParaRPr lang="en-US">
            <a:ln>
              <a:noFill/>
            </a:ln>
          </a:endParaRPr>
        </a:p>
      </dgm:t>
    </dgm:pt>
    <dgm:pt modelId="{92FD0BDF-B926-48AD-96A6-856187270BA2}" type="parTrans" cxnId="{DD04A9E5-872A-424C-A301-30807B4B5AEC}">
      <dgm:prSet/>
      <dgm:spPr/>
      <dgm:t>
        <a:bodyPr/>
        <a:lstStyle/>
        <a:p>
          <a:endParaRPr lang="en-US">
            <a:ln>
              <a:noFill/>
            </a:ln>
          </a:endParaRPr>
        </a:p>
      </dgm:t>
    </dgm:pt>
    <dgm:pt modelId="{56E7A3FF-0B46-4819-BB80-654CDA05EEAF}">
      <dgm:prSet/>
      <dgm:spPr>
        <a:ln>
          <a:noFill/>
        </a:ln>
      </dgm:spPr>
      <dgm:t>
        <a:bodyPr/>
        <a:lstStyle/>
        <a:p>
          <a:r>
            <a:rPr lang="en-US">
              <a:ln>
                <a:noFill/>
              </a:ln>
            </a:rPr>
            <a:t>Carrier</a:t>
          </a:r>
        </a:p>
      </dgm:t>
    </dgm:pt>
    <dgm:pt modelId="{7CBD4BEB-09D0-4531-BF3F-4537076B3565}" type="sibTrans" cxnId="{F529DE53-3372-44F6-A1F4-3B4B98510CF3}">
      <dgm:prSet/>
      <dgm:spPr/>
      <dgm:t>
        <a:bodyPr/>
        <a:lstStyle/>
        <a:p>
          <a:endParaRPr lang="en-US">
            <a:ln>
              <a:noFill/>
            </a:ln>
          </a:endParaRPr>
        </a:p>
      </dgm:t>
    </dgm:pt>
    <dgm:pt modelId="{E493D25D-EF8F-40A0-9BAE-54B6949E3BBC}" type="parTrans" cxnId="{F529DE53-3372-44F6-A1F4-3B4B98510CF3}">
      <dgm:prSet/>
      <dgm:spPr/>
      <dgm:t>
        <a:bodyPr/>
        <a:lstStyle/>
        <a:p>
          <a:endParaRPr lang="en-US">
            <a:ln>
              <a:noFill/>
            </a:ln>
          </a:endParaRPr>
        </a:p>
      </dgm:t>
    </dgm:pt>
    <dgm:pt modelId="{58FD4883-D9B8-46C6-8C84-74E8B5A8BE2B}" type="pres">
      <dgm:prSet presAssocID="{0F8D867D-CB68-4E77-A24B-20B74E3828D9}" presName="linear" presStyleCnt="0">
        <dgm:presLayoutVars>
          <dgm:dir/>
          <dgm:animLvl val="lvl"/>
          <dgm:resizeHandles val="exact"/>
        </dgm:presLayoutVars>
      </dgm:prSet>
      <dgm:spPr/>
    </dgm:pt>
    <dgm:pt modelId="{2E564607-E8C1-43CF-9742-FE1F0ECFF7C5}" type="pres">
      <dgm:prSet presAssocID="{9DC34F95-3288-414C-A918-4DB2AA839103}" presName="parentLin" presStyleCnt="0"/>
      <dgm:spPr/>
    </dgm:pt>
    <dgm:pt modelId="{259D9800-F8C2-4908-B18A-9B282028D4A7}" type="pres">
      <dgm:prSet presAssocID="{9DC34F95-3288-414C-A918-4DB2AA839103}" presName="parentLeftMargin" presStyleLbl="node1" presStyleIdx="0" presStyleCnt="2"/>
      <dgm:spPr/>
    </dgm:pt>
    <dgm:pt modelId="{B5612C76-D586-4FEF-974F-C41AB83917C9}" type="pres">
      <dgm:prSet presAssocID="{9DC34F95-3288-414C-A918-4DB2AA839103}" presName="parentText" presStyleLbl="node1" presStyleIdx="0" presStyleCnt="2" custScaleX="118731" custScaleY="65212">
        <dgm:presLayoutVars>
          <dgm:chMax val="0"/>
          <dgm:bulletEnabled val="1"/>
        </dgm:presLayoutVars>
      </dgm:prSet>
      <dgm:spPr/>
    </dgm:pt>
    <dgm:pt modelId="{3DCECE7A-B1BB-4188-B15F-9199682B3B7F}" type="pres">
      <dgm:prSet presAssocID="{9DC34F95-3288-414C-A918-4DB2AA839103}" presName="negativeSpace" presStyleCnt="0"/>
      <dgm:spPr/>
    </dgm:pt>
    <dgm:pt modelId="{FB6A89D9-7B36-443E-A7E1-D7A5076EA445}" type="pres">
      <dgm:prSet presAssocID="{9DC34F95-3288-414C-A918-4DB2AA839103}" presName="childText" presStyleLbl="conFgAcc1" presStyleIdx="0" presStyleCnt="2">
        <dgm:presLayoutVars>
          <dgm:bulletEnabled val="1"/>
        </dgm:presLayoutVars>
      </dgm:prSet>
      <dgm:spPr/>
    </dgm:pt>
    <dgm:pt modelId="{0D93D471-5234-4BA5-84EA-ECFF775CE6B6}" type="pres">
      <dgm:prSet presAssocID="{AC2F135A-25F0-4CD1-A74D-468B6CD15422}" presName="spaceBetweenRectangles" presStyleCnt="0"/>
      <dgm:spPr/>
    </dgm:pt>
    <dgm:pt modelId="{E8DDDA27-914C-4987-9931-D5742B81C15E}" type="pres">
      <dgm:prSet presAssocID="{43C9CEA3-2888-4DC2-9163-9A084F595772}" presName="parentLin" presStyleCnt="0"/>
      <dgm:spPr/>
    </dgm:pt>
    <dgm:pt modelId="{06A9FCE2-2A1B-4974-ADEF-FB853CA8C17C}" type="pres">
      <dgm:prSet presAssocID="{43C9CEA3-2888-4DC2-9163-9A084F595772}" presName="parentLeftMargin" presStyleLbl="node1" presStyleIdx="0" presStyleCnt="2"/>
      <dgm:spPr/>
    </dgm:pt>
    <dgm:pt modelId="{0067C127-D4FC-4BB9-8F48-7E6A568708FA}" type="pres">
      <dgm:prSet presAssocID="{43C9CEA3-2888-4DC2-9163-9A084F595772}" presName="parentText" presStyleLbl="node1" presStyleIdx="1" presStyleCnt="2" custScaleX="118731" custScaleY="61951">
        <dgm:presLayoutVars>
          <dgm:chMax val="0"/>
          <dgm:bulletEnabled val="1"/>
        </dgm:presLayoutVars>
      </dgm:prSet>
      <dgm:spPr/>
    </dgm:pt>
    <dgm:pt modelId="{B0040030-5F0A-492E-978C-520B4D36D158}" type="pres">
      <dgm:prSet presAssocID="{43C9CEA3-2888-4DC2-9163-9A084F595772}" presName="negativeSpace" presStyleCnt="0"/>
      <dgm:spPr/>
    </dgm:pt>
    <dgm:pt modelId="{8D82CB63-76AE-49EC-8EE5-6B990E68DCDF}" type="pres">
      <dgm:prSet presAssocID="{43C9CEA3-2888-4DC2-9163-9A084F595772}" presName="childText" presStyleLbl="conFgAcc1" presStyleIdx="1" presStyleCnt="2">
        <dgm:presLayoutVars>
          <dgm:bulletEnabled val="1"/>
        </dgm:presLayoutVars>
      </dgm:prSet>
      <dgm:spPr/>
    </dgm:pt>
  </dgm:ptLst>
  <dgm:cxnLst>
    <dgm:cxn modelId="{83200804-6C23-4233-9A56-0393DB8949A4}" srcId="{0F8D867D-CB68-4E77-A24B-20B74E3828D9}" destId="{43C9CEA3-2888-4DC2-9163-9A084F595772}" srcOrd="1" destOrd="0" parTransId="{976A7AF3-9685-4C64-A5ED-211DFE6A0224}" sibTransId="{308A4C4A-05F6-4FDA-87CB-E524BACCBD64}"/>
    <dgm:cxn modelId="{4F2DD406-1589-419B-85B7-CF25DA575FD7}" type="presOf" srcId="{56E7A3FF-0B46-4819-BB80-654CDA05EEAF}" destId="{FB6A89D9-7B36-443E-A7E1-D7A5076EA445}" srcOrd="0" destOrd="1" presId="urn:microsoft.com/office/officeart/2005/8/layout/list1"/>
    <dgm:cxn modelId="{F3E0270F-AE32-4B7E-9722-F728385DC267}" type="presOf" srcId="{F7EACC8D-105B-4662-A83A-1164C4B4FA10}" destId="{FB6A89D9-7B36-443E-A7E1-D7A5076EA445}" srcOrd="0" destOrd="0" presId="urn:microsoft.com/office/officeart/2005/8/layout/list1"/>
    <dgm:cxn modelId="{57B67A1A-4164-4322-AAFB-6D0F66BCFC96}" type="presOf" srcId="{9DC34F95-3288-414C-A918-4DB2AA839103}" destId="{259D9800-F8C2-4908-B18A-9B282028D4A7}" srcOrd="0" destOrd="0" presId="urn:microsoft.com/office/officeart/2005/8/layout/list1"/>
    <dgm:cxn modelId="{9894753B-8214-4F31-8F0E-B0C1EDA9AEE7}" type="presOf" srcId="{9C497BB9-75C9-4C91-AE1E-265772FD22B6}" destId="{8D82CB63-76AE-49EC-8EE5-6B990E68DCDF}" srcOrd="0" destOrd="2" presId="urn:microsoft.com/office/officeart/2005/8/layout/list1"/>
    <dgm:cxn modelId="{CB197F3F-DBBD-4460-8F19-1940EE512CE2}" type="presOf" srcId="{9DC34F95-3288-414C-A918-4DB2AA839103}" destId="{B5612C76-D586-4FEF-974F-C41AB83917C9}" srcOrd="1" destOrd="0" presId="urn:microsoft.com/office/officeart/2005/8/layout/list1"/>
    <dgm:cxn modelId="{1EBEE760-0FC8-442F-A1F1-0CBB5BB664F0}" srcId="{43C9CEA3-2888-4DC2-9163-9A084F595772}" destId="{05A54012-2920-431D-BD3B-4489C6C51E30}" srcOrd="1" destOrd="0" parTransId="{0149B047-E63F-4FD7-959E-13F83618BE82}" sibTransId="{021C2727-E5E9-419B-8CE0-15B0C895BB5E}"/>
    <dgm:cxn modelId="{166E2161-148F-4550-8D40-1EFB45D486CA}" srcId="{43C9CEA3-2888-4DC2-9163-9A084F595772}" destId="{9C497BB9-75C9-4C91-AE1E-265772FD22B6}" srcOrd="2" destOrd="0" parTransId="{D2004DF7-82A7-4729-96F8-7061232B2816}" sibTransId="{EDEC7498-BF98-44DB-A4D8-F65DC56A2745}"/>
    <dgm:cxn modelId="{5641C84C-FEEE-4C07-A863-C26D286BF895}" srcId="{43C9CEA3-2888-4DC2-9163-9A084F595772}" destId="{F3D91FCE-9754-4174-85F3-C1A959BF59D3}" srcOrd="0" destOrd="0" parTransId="{D765975C-4B25-4BA1-861A-F2B3401540F2}" sibTransId="{F1945F2A-540C-4353-BD63-CE23BDB24C52}"/>
    <dgm:cxn modelId="{F529DE53-3372-44F6-A1F4-3B4B98510CF3}" srcId="{9DC34F95-3288-414C-A918-4DB2AA839103}" destId="{56E7A3FF-0B46-4819-BB80-654CDA05EEAF}" srcOrd="1" destOrd="0" parTransId="{E493D25D-EF8F-40A0-9BAE-54B6949E3BBC}" sibTransId="{7CBD4BEB-09D0-4531-BF3F-4537076B3565}"/>
    <dgm:cxn modelId="{B9616255-E436-430C-9634-44B137B62596}" type="presOf" srcId="{0F8D867D-CB68-4E77-A24B-20B74E3828D9}" destId="{58FD4883-D9B8-46C6-8C84-74E8B5A8BE2B}" srcOrd="0" destOrd="0" presId="urn:microsoft.com/office/officeart/2005/8/layout/list1"/>
    <dgm:cxn modelId="{BAA3D757-AC47-4879-8C9B-40290169F70D}" type="presOf" srcId="{05A54012-2920-431D-BD3B-4489C6C51E30}" destId="{8D82CB63-76AE-49EC-8EE5-6B990E68DCDF}" srcOrd="0" destOrd="1" presId="urn:microsoft.com/office/officeart/2005/8/layout/list1"/>
    <dgm:cxn modelId="{6F450D82-D533-464F-807F-95F9AEAB2922}" srcId="{43C9CEA3-2888-4DC2-9163-9A084F595772}" destId="{67C0C86B-66EA-4F55-A8C9-3C6D568C3B30}" srcOrd="3" destOrd="0" parTransId="{025D1F5E-A27F-4A0D-AE06-2AF71CA44A76}" sibTransId="{EC261214-32D0-4842-B123-0C5A2D01CE0D}"/>
    <dgm:cxn modelId="{4335EB9F-693B-4CBF-B082-0CB55A4AE2BD}" type="presOf" srcId="{43C9CEA3-2888-4DC2-9163-9A084F595772}" destId="{0067C127-D4FC-4BB9-8F48-7E6A568708FA}" srcOrd="1" destOrd="0" presId="urn:microsoft.com/office/officeart/2005/8/layout/list1"/>
    <dgm:cxn modelId="{0350ACBA-1A32-44C9-9046-92DEC4BCD84E}" type="presOf" srcId="{F3D91FCE-9754-4174-85F3-C1A959BF59D3}" destId="{8D82CB63-76AE-49EC-8EE5-6B990E68DCDF}" srcOrd="0" destOrd="0" presId="urn:microsoft.com/office/officeart/2005/8/layout/list1"/>
    <dgm:cxn modelId="{5F70DFBB-7E90-4B36-95A8-61D2F586AD60}" srcId="{0F8D867D-CB68-4E77-A24B-20B74E3828D9}" destId="{9DC34F95-3288-414C-A918-4DB2AA839103}" srcOrd="0" destOrd="0" parTransId="{F103CA94-6EDD-4C73-9FF7-057CF7C500B2}" sibTransId="{AC2F135A-25F0-4CD1-A74D-468B6CD15422}"/>
    <dgm:cxn modelId="{A0DE00CC-DEAD-4405-99AD-96082F6E235C}" type="presOf" srcId="{67C0C86B-66EA-4F55-A8C9-3C6D568C3B30}" destId="{8D82CB63-76AE-49EC-8EE5-6B990E68DCDF}" srcOrd="0" destOrd="3" presId="urn:microsoft.com/office/officeart/2005/8/layout/list1"/>
    <dgm:cxn modelId="{DD04A9E5-872A-424C-A301-30807B4B5AEC}" srcId="{9DC34F95-3288-414C-A918-4DB2AA839103}" destId="{F7EACC8D-105B-4662-A83A-1164C4B4FA10}" srcOrd="0" destOrd="0" parTransId="{92FD0BDF-B926-48AD-96A6-856187270BA2}" sibTransId="{965FBF2B-B70B-4671-8492-FEA6DF55CCA0}"/>
    <dgm:cxn modelId="{778F04E7-513A-46D3-9A63-9CA21EE6E789}" type="presOf" srcId="{43C9CEA3-2888-4DC2-9163-9A084F595772}" destId="{06A9FCE2-2A1B-4974-ADEF-FB853CA8C17C}" srcOrd="0" destOrd="0" presId="urn:microsoft.com/office/officeart/2005/8/layout/list1"/>
    <dgm:cxn modelId="{55322A45-A25B-4940-B1AA-6C6147D956E8}" type="presParOf" srcId="{58FD4883-D9B8-46C6-8C84-74E8B5A8BE2B}" destId="{2E564607-E8C1-43CF-9742-FE1F0ECFF7C5}" srcOrd="0" destOrd="0" presId="urn:microsoft.com/office/officeart/2005/8/layout/list1"/>
    <dgm:cxn modelId="{12772A27-4166-4A48-8861-DC2AC1A96E46}" type="presParOf" srcId="{2E564607-E8C1-43CF-9742-FE1F0ECFF7C5}" destId="{259D9800-F8C2-4908-B18A-9B282028D4A7}" srcOrd="0" destOrd="0" presId="urn:microsoft.com/office/officeart/2005/8/layout/list1"/>
    <dgm:cxn modelId="{EB07B56E-91E0-4274-94C6-70E312B7C686}" type="presParOf" srcId="{2E564607-E8C1-43CF-9742-FE1F0ECFF7C5}" destId="{B5612C76-D586-4FEF-974F-C41AB83917C9}" srcOrd="1" destOrd="0" presId="urn:microsoft.com/office/officeart/2005/8/layout/list1"/>
    <dgm:cxn modelId="{4E25F02B-2B2C-47B6-A639-A1A423A46A09}" type="presParOf" srcId="{58FD4883-D9B8-46C6-8C84-74E8B5A8BE2B}" destId="{3DCECE7A-B1BB-4188-B15F-9199682B3B7F}" srcOrd="1" destOrd="0" presId="urn:microsoft.com/office/officeart/2005/8/layout/list1"/>
    <dgm:cxn modelId="{22BEEE97-987F-443A-A7DD-BB40E889BA5C}" type="presParOf" srcId="{58FD4883-D9B8-46C6-8C84-74E8B5A8BE2B}" destId="{FB6A89D9-7B36-443E-A7E1-D7A5076EA445}" srcOrd="2" destOrd="0" presId="urn:microsoft.com/office/officeart/2005/8/layout/list1"/>
    <dgm:cxn modelId="{E98F2B11-D889-437D-B3AF-0905B086738D}" type="presParOf" srcId="{58FD4883-D9B8-46C6-8C84-74E8B5A8BE2B}" destId="{0D93D471-5234-4BA5-84EA-ECFF775CE6B6}" srcOrd="3" destOrd="0" presId="urn:microsoft.com/office/officeart/2005/8/layout/list1"/>
    <dgm:cxn modelId="{FCB64A44-6F8E-432A-B1E7-8026CCCC6965}" type="presParOf" srcId="{58FD4883-D9B8-46C6-8C84-74E8B5A8BE2B}" destId="{E8DDDA27-914C-4987-9931-D5742B81C15E}" srcOrd="4" destOrd="0" presId="urn:microsoft.com/office/officeart/2005/8/layout/list1"/>
    <dgm:cxn modelId="{AD430EAD-1EC8-4126-9301-EBC94D2BB969}" type="presParOf" srcId="{E8DDDA27-914C-4987-9931-D5742B81C15E}" destId="{06A9FCE2-2A1B-4974-ADEF-FB853CA8C17C}" srcOrd="0" destOrd="0" presId="urn:microsoft.com/office/officeart/2005/8/layout/list1"/>
    <dgm:cxn modelId="{0471F4D4-0ADC-40DF-9F30-E08B442F6DC0}" type="presParOf" srcId="{E8DDDA27-914C-4987-9931-D5742B81C15E}" destId="{0067C127-D4FC-4BB9-8F48-7E6A568708FA}" srcOrd="1" destOrd="0" presId="urn:microsoft.com/office/officeart/2005/8/layout/list1"/>
    <dgm:cxn modelId="{47B09557-F1C0-48DE-9CDD-15998D1A5C06}" type="presParOf" srcId="{58FD4883-D9B8-46C6-8C84-74E8B5A8BE2B}" destId="{B0040030-5F0A-492E-978C-520B4D36D158}" srcOrd="5" destOrd="0" presId="urn:microsoft.com/office/officeart/2005/8/layout/list1"/>
    <dgm:cxn modelId="{14CD2A71-3E56-4F58-A19A-405E4AD8844E}" type="presParOf" srcId="{58FD4883-D9B8-46C6-8C84-74E8B5A8BE2B}" destId="{8D82CB63-76AE-49EC-8EE5-6B990E68DCDF}" srcOrd="6" destOrd="0" presId="urn:microsoft.com/office/officeart/2005/8/layout/list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53ABAF4-715E-4EEC-B65E-9AC251F632BD}"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en-US"/>
        </a:p>
      </dgm:t>
    </dgm:pt>
    <dgm:pt modelId="{0E02E29C-B666-44D8-B57F-3A339E36F584}">
      <dgm:prSet custT="1"/>
      <dgm:spPr>
        <a:gradFill rotWithShape="0">
          <a:gsLst>
            <a:gs pos="0">
              <a:srgbClr val="ED7D31">
                <a:hueOff val="-727682"/>
                <a:satOff val="-41964"/>
                <a:lumOff val="4314"/>
                <a:alphaOff val="0"/>
                <a:satMod val="103000"/>
                <a:lumMod val="102000"/>
                <a:tint val="94000"/>
              </a:srgbClr>
            </a:gs>
            <a:gs pos="50000">
              <a:srgbClr val="ED7D31">
                <a:hueOff val="-727682"/>
                <a:satOff val="-41964"/>
                <a:lumOff val="4314"/>
                <a:alphaOff val="0"/>
                <a:satMod val="110000"/>
                <a:lumMod val="100000"/>
                <a:shade val="100000"/>
              </a:srgbClr>
            </a:gs>
            <a:gs pos="100000">
              <a:srgbClr val="ED7D31">
                <a:hueOff val="-727682"/>
                <a:satOff val="-41964"/>
                <a:lumOff val="4314"/>
                <a:alphaOff val="0"/>
                <a:lumMod val="99000"/>
                <a:satMod val="120000"/>
                <a:shade val="78000"/>
              </a:srgbClr>
            </a:gs>
          </a:gsLst>
          <a:lin ang="5400000" scaled="0"/>
        </a:gradFill>
        <a:ln>
          <a:noFill/>
        </a:ln>
        <a:effectLst/>
      </dgm:spPr>
      <dgm:t>
        <a:bodyPr spcFirstLastPara="0" vert="horz" wrap="square" lIns="76200" tIns="76200" rIns="76200" bIns="76200" numCol="1" spcCol="1270" anchor="ctr" anchorCtr="0"/>
        <a:lstStyle/>
        <a:p>
          <a:pPr marL="0" lvl="0" indent="0" algn="l" defTabSz="889000">
            <a:lnSpc>
              <a:spcPct val="90000"/>
            </a:lnSpc>
            <a:spcBef>
              <a:spcPct val="0"/>
            </a:spcBef>
            <a:spcAft>
              <a:spcPct val="35000"/>
            </a:spcAft>
            <a:buNone/>
          </a:pPr>
          <a:r>
            <a:rPr lang="en-US" sz="2000" kern="1200" dirty="0">
              <a:solidFill>
                <a:prstClr val="white"/>
              </a:solidFill>
              <a:latin typeface="Calibri" panose="020F0502020204030204"/>
              <a:ea typeface="+mn-ea"/>
              <a:cs typeface="+mn-cs"/>
            </a:rPr>
            <a:t>Process Details</a:t>
          </a:r>
        </a:p>
      </dgm:t>
    </dgm:pt>
    <dgm:pt modelId="{CDBC8A25-CC7E-4C7D-861B-F6C64B863CAB}" type="parTrans" cxnId="{5347E00D-FEB1-4628-8BDE-E9829C2FC8E0}">
      <dgm:prSet/>
      <dgm:spPr/>
      <dgm:t>
        <a:bodyPr/>
        <a:lstStyle/>
        <a:p>
          <a:endParaRPr lang="en-US" sz="2000"/>
        </a:p>
      </dgm:t>
    </dgm:pt>
    <dgm:pt modelId="{5182EE87-0431-43D1-AA49-077D601804CA}" type="sibTrans" cxnId="{5347E00D-FEB1-4628-8BDE-E9829C2FC8E0}">
      <dgm:prSet/>
      <dgm:spPr/>
      <dgm:t>
        <a:bodyPr/>
        <a:lstStyle/>
        <a:p>
          <a:endParaRPr lang="en-US" sz="2000"/>
        </a:p>
      </dgm:t>
    </dgm:pt>
    <dgm:pt modelId="{4A46AEA4-72A2-4309-B46A-0E20E7107C9A}">
      <dgm:prSet custT="1"/>
      <dgm:spPr>
        <a:ln>
          <a:noFill/>
        </a:ln>
      </dgm:spPr>
      <dgm:t>
        <a:bodyPr/>
        <a:lstStyle/>
        <a:p>
          <a:r>
            <a:rPr lang="en-US" sz="1400" dirty="0"/>
            <a:t>Work with Destination Facility to identify source of radioactivity, per agency protocol.</a:t>
          </a:r>
        </a:p>
      </dgm:t>
    </dgm:pt>
    <dgm:pt modelId="{6F5BD98D-E609-4FD0-8D7B-8DEB126D50CA}" type="parTrans" cxnId="{9C0B3D62-8898-40C9-80E3-BBA2AEFAD1F9}">
      <dgm:prSet/>
      <dgm:spPr/>
      <dgm:t>
        <a:bodyPr/>
        <a:lstStyle/>
        <a:p>
          <a:endParaRPr lang="en-US" sz="2000"/>
        </a:p>
      </dgm:t>
    </dgm:pt>
    <dgm:pt modelId="{CF612A18-2EF3-415C-8509-A32CFAB10A17}" type="sibTrans" cxnId="{9C0B3D62-8898-40C9-80E3-BBA2AEFAD1F9}">
      <dgm:prSet/>
      <dgm:spPr/>
      <dgm:t>
        <a:bodyPr/>
        <a:lstStyle/>
        <a:p>
          <a:endParaRPr lang="en-US" sz="2000"/>
        </a:p>
      </dgm:t>
    </dgm:pt>
    <dgm:pt modelId="{4091DA00-E1CA-447A-BD7D-FC716BFF938D}">
      <dgm:prSet custT="1"/>
      <dgm:spPr>
        <a:gradFill rotWithShape="0">
          <a:gsLst>
            <a:gs pos="0">
              <a:srgbClr val="ED7D31">
                <a:hueOff val="0"/>
                <a:satOff val="0"/>
                <a:lumOff val="0"/>
                <a:alphaOff val="0"/>
                <a:satMod val="103000"/>
                <a:lumMod val="102000"/>
                <a:tint val="94000"/>
              </a:srgbClr>
            </a:gs>
            <a:gs pos="50000">
              <a:srgbClr val="ED7D31">
                <a:hueOff val="0"/>
                <a:satOff val="0"/>
                <a:lumOff val="0"/>
                <a:alphaOff val="0"/>
                <a:satMod val="110000"/>
                <a:lumMod val="100000"/>
                <a:shade val="100000"/>
              </a:srgbClr>
            </a:gs>
            <a:gs pos="100000">
              <a:srgbClr val="ED7D31">
                <a:hueOff val="0"/>
                <a:satOff val="0"/>
                <a:lumOff val="0"/>
                <a:alphaOff val="0"/>
                <a:lumMod val="99000"/>
                <a:satMod val="120000"/>
                <a:shade val="78000"/>
              </a:srgbClr>
            </a:gs>
          </a:gsLst>
          <a:lin ang="5400000" scaled="0"/>
        </a:gradFill>
        <a:ln>
          <a:noFill/>
        </a:ln>
        <a:effectLst/>
      </dgm:spPr>
      <dgm:t>
        <a:bodyPr spcFirstLastPara="0" vert="horz" wrap="square" lIns="76200" tIns="76200" rIns="76200" bIns="76200" numCol="1" spcCol="1270" anchor="ctr" anchorCtr="0"/>
        <a:lstStyle/>
        <a:p>
          <a:pPr marL="0" lvl="0" indent="0" algn="l" defTabSz="889000">
            <a:lnSpc>
              <a:spcPct val="90000"/>
            </a:lnSpc>
            <a:spcBef>
              <a:spcPct val="0"/>
            </a:spcBef>
            <a:spcAft>
              <a:spcPct val="35000"/>
            </a:spcAft>
            <a:buNone/>
          </a:pPr>
          <a:r>
            <a:rPr lang="en-US" sz="2000" kern="1200" dirty="0">
              <a:solidFill>
                <a:prstClr val="white"/>
              </a:solidFill>
              <a:latin typeface="Calibri" panose="020F0502020204030204"/>
              <a:ea typeface="+mn-ea"/>
              <a:cs typeface="+mn-cs"/>
            </a:rPr>
            <a:t>Section Completed by:</a:t>
          </a:r>
        </a:p>
      </dgm:t>
    </dgm:pt>
    <dgm:pt modelId="{C21BC88E-66F8-4FC9-AB2B-321C9FF832D8}" type="parTrans" cxnId="{25EC2A95-1D39-4FA0-87F6-051E4074B450}">
      <dgm:prSet/>
      <dgm:spPr/>
      <dgm:t>
        <a:bodyPr/>
        <a:lstStyle/>
        <a:p>
          <a:endParaRPr lang="en-US" sz="2000"/>
        </a:p>
      </dgm:t>
    </dgm:pt>
    <dgm:pt modelId="{02CF9083-9C1A-4C38-B688-FDA7C8CB089D}" type="sibTrans" cxnId="{25EC2A95-1D39-4FA0-87F6-051E4074B450}">
      <dgm:prSet/>
      <dgm:spPr/>
      <dgm:t>
        <a:bodyPr/>
        <a:lstStyle/>
        <a:p>
          <a:endParaRPr lang="en-US" sz="2000"/>
        </a:p>
      </dgm:t>
    </dgm:pt>
    <dgm:pt modelId="{996713C9-EAB3-4F16-B8B1-5DB57D1DCB28}">
      <dgm:prSet custT="1"/>
      <dgm:spPr>
        <a:ln>
          <a:noFill/>
        </a:ln>
      </dgm:spPr>
      <dgm:t>
        <a:bodyPr/>
        <a:lstStyle/>
        <a:p>
          <a:r>
            <a:rPr lang="en-US" sz="1400" dirty="0"/>
            <a:t>Disposition State Official, often the same as Destination State Official. If so, check the box next to ⑨. Details need not be completed. </a:t>
          </a:r>
        </a:p>
      </dgm:t>
    </dgm:pt>
    <dgm:pt modelId="{85A0DCDA-05D3-411B-A8DB-0B36E9FE21E8}" type="parTrans" cxnId="{081BFACB-4B4E-4CE5-970F-03706DCD142B}">
      <dgm:prSet/>
      <dgm:spPr/>
      <dgm:t>
        <a:bodyPr/>
        <a:lstStyle/>
        <a:p>
          <a:endParaRPr lang="en-US" sz="2000"/>
        </a:p>
      </dgm:t>
    </dgm:pt>
    <dgm:pt modelId="{F9CEA5DD-2A4D-4591-B795-63896043C0BD}" type="sibTrans" cxnId="{081BFACB-4B4E-4CE5-970F-03706DCD142B}">
      <dgm:prSet/>
      <dgm:spPr/>
      <dgm:t>
        <a:bodyPr/>
        <a:lstStyle/>
        <a:p>
          <a:endParaRPr lang="en-US" sz="2000"/>
        </a:p>
      </dgm:t>
    </dgm:pt>
    <dgm:pt modelId="{CD05AECC-0F19-4262-B131-5E75F29E9B62}">
      <dgm:prSet custT="1"/>
      <dgm:spPr>
        <a:gradFill rotWithShape="0">
          <a:gsLst>
            <a:gs pos="0">
              <a:srgbClr val="ED7D31">
                <a:hueOff val="-1455363"/>
                <a:satOff val="-83928"/>
                <a:lumOff val="8628"/>
                <a:alphaOff val="0"/>
                <a:satMod val="103000"/>
                <a:lumMod val="102000"/>
                <a:tint val="94000"/>
              </a:srgbClr>
            </a:gs>
            <a:gs pos="50000">
              <a:srgbClr val="ED7D31">
                <a:hueOff val="-1455363"/>
                <a:satOff val="-83928"/>
                <a:lumOff val="8628"/>
                <a:alphaOff val="0"/>
                <a:satMod val="110000"/>
                <a:lumMod val="100000"/>
                <a:shade val="100000"/>
              </a:srgbClr>
            </a:gs>
            <a:gs pos="100000">
              <a:srgbClr val="ED7D31">
                <a:hueOff val="-1455363"/>
                <a:satOff val="-83928"/>
                <a:lumOff val="8628"/>
                <a:alphaOff val="0"/>
                <a:lumMod val="99000"/>
                <a:satMod val="120000"/>
                <a:shade val="78000"/>
              </a:srgbClr>
            </a:gs>
          </a:gsLst>
          <a:lin ang="5400000" scaled="0"/>
        </a:gradFill>
        <a:ln>
          <a:noFill/>
        </a:ln>
        <a:effectLst/>
      </dgm:spPr>
      <dgm:t>
        <a:bodyPr spcFirstLastPara="0" vert="horz" wrap="square" lIns="76200" tIns="76200" rIns="76200" bIns="76200" numCol="1" spcCol="1270" anchor="ctr" anchorCtr="0"/>
        <a:lstStyle/>
        <a:p>
          <a:r>
            <a:rPr lang="en-US" sz="2000" dirty="0"/>
            <a:t>See Special Conditions Section of this document for guidance on closing permits without identification and disposition details.</a:t>
          </a:r>
        </a:p>
      </dgm:t>
    </dgm:pt>
    <dgm:pt modelId="{E07455E9-00B8-467A-9E93-8977B0FC02F6}" type="parTrans" cxnId="{3BD2E884-E96D-4173-985D-0E32311369F8}">
      <dgm:prSet/>
      <dgm:spPr/>
      <dgm:t>
        <a:bodyPr/>
        <a:lstStyle/>
        <a:p>
          <a:endParaRPr lang="en-US" sz="2000"/>
        </a:p>
      </dgm:t>
    </dgm:pt>
    <dgm:pt modelId="{7ADDB165-E982-4584-82AF-2C89C077F128}" type="sibTrans" cxnId="{3BD2E884-E96D-4173-985D-0E32311369F8}">
      <dgm:prSet/>
      <dgm:spPr/>
      <dgm:t>
        <a:bodyPr/>
        <a:lstStyle/>
        <a:p>
          <a:endParaRPr lang="en-US" sz="2000"/>
        </a:p>
      </dgm:t>
    </dgm:pt>
    <dgm:pt modelId="{A5D6C80C-E5D0-4C33-A8A7-AA3C95FCB1B9}">
      <dgm:prSet custT="1"/>
      <dgm:spPr/>
      <dgm:t>
        <a:bodyPr/>
        <a:lstStyle/>
        <a:p>
          <a:r>
            <a:rPr lang="en-US" sz="1400" dirty="0"/>
            <a:t>Information provided by Destination Facility.</a:t>
          </a:r>
        </a:p>
      </dgm:t>
    </dgm:pt>
    <dgm:pt modelId="{72D4AA67-FE4A-4418-B8ED-56E7329E9C08}" type="parTrans" cxnId="{0C6F1E00-A2BD-47BC-A53D-41394856F53C}">
      <dgm:prSet/>
      <dgm:spPr/>
      <dgm:t>
        <a:bodyPr/>
        <a:lstStyle/>
        <a:p>
          <a:endParaRPr lang="en-US"/>
        </a:p>
      </dgm:t>
    </dgm:pt>
    <dgm:pt modelId="{281CF916-652A-462D-A28E-F6B64765D3F2}" type="sibTrans" cxnId="{0C6F1E00-A2BD-47BC-A53D-41394856F53C}">
      <dgm:prSet/>
      <dgm:spPr/>
      <dgm:t>
        <a:bodyPr/>
        <a:lstStyle/>
        <a:p>
          <a:endParaRPr lang="en-US"/>
        </a:p>
      </dgm:t>
    </dgm:pt>
    <dgm:pt modelId="{93BA833D-B6E1-4F22-878C-D9A11DB15557}">
      <dgm:prSet custT="1"/>
      <dgm:spPr/>
      <dgm:t>
        <a:bodyPr/>
        <a:lstStyle/>
        <a:p>
          <a:r>
            <a:rPr lang="en-US" sz="1400" dirty="0"/>
            <a:t>Assist in determining appropriate disposition if appropriate.</a:t>
          </a:r>
        </a:p>
      </dgm:t>
    </dgm:pt>
    <dgm:pt modelId="{04F2DA42-188A-427C-B146-D20CEA3396FE}" type="parTrans" cxnId="{98122EEE-C1A1-490A-A9D0-DDF22CAF4CC9}">
      <dgm:prSet/>
      <dgm:spPr/>
      <dgm:t>
        <a:bodyPr/>
        <a:lstStyle/>
        <a:p>
          <a:endParaRPr lang="en-US"/>
        </a:p>
      </dgm:t>
    </dgm:pt>
    <dgm:pt modelId="{7BFE4FD2-F77B-4CB8-8812-FCCD70452724}" type="sibTrans" cxnId="{98122EEE-C1A1-490A-A9D0-DDF22CAF4CC9}">
      <dgm:prSet/>
      <dgm:spPr/>
      <dgm:t>
        <a:bodyPr/>
        <a:lstStyle/>
        <a:p>
          <a:endParaRPr lang="en-US"/>
        </a:p>
      </dgm:t>
    </dgm:pt>
    <dgm:pt modelId="{E527C54C-3757-42E4-86E3-0864C999A698}">
      <dgm:prSet custT="1"/>
      <dgm:spPr/>
      <dgm:t>
        <a:bodyPr/>
        <a:lstStyle/>
        <a:p>
          <a:r>
            <a:rPr lang="en-US" sz="1400" dirty="0"/>
            <a:t>Complete Section 4.</a:t>
          </a:r>
        </a:p>
      </dgm:t>
    </dgm:pt>
    <dgm:pt modelId="{1E5FCA27-56CC-419C-B49F-82DC07816C6D}" type="parTrans" cxnId="{A0EEEB63-4AE3-4A69-A1F0-347CE58163FB}">
      <dgm:prSet/>
      <dgm:spPr/>
      <dgm:t>
        <a:bodyPr/>
        <a:lstStyle/>
        <a:p>
          <a:endParaRPr lang="en-US"/>
        </a:p>
      </dgm:t>
    </dgm:pt>
    <dgm:pt modelId="{77F54D9A-46A1-4E7F-A42B-646DD44CC964}" type="sibTrans" cxnId="{A0EEEB63-4AE3-4A69-A1F0-347CE58163FB}">
      <dgm:prSet/>
      <dgm:spPr/>
      <dgm:t>
        <a:bodyPr/>
        <a:lstStyle/>
        <a:p>
          <a:endParaRPr lang="en-US"/>
        </a:p>
      </dgm:t>
    </dgm:pt>
    <dgm:pt modelId="{50E9CD24-45DE-4221-A9FB-64F528C9F03D}">
      <dgm:prSet custT="1"/>
      <dgm:spPr/>
      <dgm:t>
        <a:bodyPr/>
        <a:lstStyle/>
        <a:p>
          <a:r>
            <a:rPr lang="en-US" sz="1400" dirty="0"/>
            <a:t>Identification: enter any description of the material </a:t>
          </a:r>
        </a:p>
      </dgm:t>
    </dgm:pt>
    <dgm:pt modelId="{2051EEC0-17E5-4C30-B14D-C3560A945409}" type="parTrans" cxnId="{72E37128-8698-46A7-ABD6-273A20AAD4A2}">
      <dgm:prSet/>
      <dgm:spPr/>
      <dgm:t>
        <a:bodyPr/>
        <a:lstStyle/>
        <a:p>
          <a:endParaRPr lang="en-US"/>
        </a:p>
      </dgm:t>
    </dgm:pt>
    <dgm:pt modelId="{19741CF1-9792-4A77-8C0A-02C641EB895C}" type="sibTrans" cxnId="{72E37128-8698-46A7-ABD6-273A20AAD4A2}">
      <dgm:prSet/>
      <dgm:spPr/>
      <dgm:t>
        <a:bodyPr/>
        <a:lstStyle/>
        <a:p>
          <a:endParaRPr lang="en-US"/>
        </a:p>
      </dgm:t>
    </dgm:pt>
    <dgm:pt modelId="{9F419A5B-0CBF-430E-B825-2803DD8CBBEA}">
      <dgm:prSet custT="1"/>
      <dgm:spPr/>
      <dgm:t>
        <a:bodyPr/>
        <a:lstStyle/>
        <a:p>
          <a:r>
            <a:rPr lang="en-US" sz="1400" dirty="0"/>
            <a:t>Radionuclide: specific radionuclide, not just “NORM”</a:t>
          </a:r>
        </a:p>
      </dgm:t>
    </dgm:pt>
    <dgm:pt modelId="{953F8684-274B-46FB-B4AA-2F29410402A1}" type="parTrans" cxnId="{A75FF391-D449-42F4-88BD-F5B69EBDC1C6}">
      <dgm:prSet/>
      <dgm:spPr/>
      <dgm:t>
        <a:bodyPr/>
        <a:lstStyle/>
        <a:p>
          <a:endParaRPr lang="en-US"/>
        </a:p>
      </dgm:t>
    </dgm:pt>
    <dgm:pt modelId="{017658A6-5B4E-4027-BD42-5C14DD861DC1}" type="sibTrans" cxnId="{A75FF391-D449-42F4-88BD-F5B69EBDC1C6}">
      <dgm:prSet/>
      <dgm:spPr/>
      <dgm:t>
        <a:bodyPr/>
        <a:lstStyle/>
        <a:p>
          <a:endParaRPr lang="en-US"/>
        </a:p>
      </dgm:t>
    </dgm:pt>
    <dgm:pt modelId="{E475F5CA-F868-4D44-A264-1513F79EE836}">
      <dgm:prSet custT="1"/>
      <dgm:spPr/>
      <dgm:t>
        <a:bodyPr/>
        <a:lstStyle/>
        <a:p>
          <a:r>
            <a:rPr lang="en-US" sz="1400" dirty="0"/>
            <a:t>Disposition: enter intended disposal pathway (could be store in place)</a:t>
          </a:r>
        </a:p>
      </dgm:t>
    </dgm:pt>
    <dgm:pt modelId="{6CA04D95-F5FE-474F-8BDB-032E11FB092F}" type="parTrans" cxnId="{565B5BA5-4E15-46DF-9C80-1F106D1061AC}">
      <dgm:prSet/>
      <dgm:spPr/>
      <dgm:t>
        <a:bodyPr/>
        <a:lstStyle/>
        <a:p>
          <a:endParaRPr lang="en-US"/>
        </a:p>
      </dgm:t>
    </dgm:pt>
    <dgm:pt modelId="{69196557-E6C4-40FC-9848-F0BC13592630}" type="sibTrans" cxnId="{565B5BA5-4E15-46DF-9C80-1F106D1061AC}">
      <dgm:prSet/>
      <dgm:spPr/>
      <dgm:t>
        <a:bodyPr/>
        <a:lstStyle/>
        <a:p>
          <a:endParaRPr lang="en-US"/>
        </a:p>
      </dgm:t>
    </dgm:pt>
    <dgm:pt modelId="{62588E37-02D2-4A26-A3E5-A13A2CEB7063}">
      <dgm:prSet custT="1"/>
      <dgm:spPr/>
      <dgm:t>
        <a:bodyPr/>
        <a:lstStyle/>
        <a:p>
          <a:r>
            <a:rPr lang="en-US" sz="1400" dirty="0"/>
            <a:t>Enter date in Section 6 and complete transmittals.</a:t>
          </a:r>
        </a:p>
      </dgm:t>
    </dgm:pt>
    <dgm:pt modelId="{9905300D-C4F4-4B4D-BDED-62CD9076BD59}" type="parTrans" cxnId="{21750621-C29F-4C74-97AC-6DF634A2FCD9}">
      <dgm:prSet/>
      <dgm:spPr/>
      <dgm:t>
        <a:bodyPr/>
        <a:lstStyle/>
        <a:p>
          <a:endParaRPr lang="en-US"/>
        </a:p>
      </dgm:t>
    </dgm:pt>
    <dgm:pt modelId="{270F0A51-179C-4845-8C75-9D701256DEC9}" type="sibTrans" cxnId="{21750621-C29F-4C74-97AC-6DF634A2FCD9}">
      <dgm:prSet/>
      <dgm:spPr/>
      <dgm:t>
        <a:bodyPr/>
        <a:lstStyle/>
        <a:p>
          <a:endParaRPr lang="en-US"/>
        </a:p>
      </dgm:t>
    </dgm:pt>
    <dgm:pt modelId="{653A055D-88EC-4741-88B7-D12D5061DFA1}" type="pres">
      <dgm:prSet presAssocID="{853ABAF4-715E-4EEC-B65E-9AC251F632BD}" presName="linear" presStyleCnt="0">
        <dgm:presLayoutVars>
          <dgm:dir/>
          <dgm:animLvl val="lvl"/>
          <dgm:resizeHandles val="exact"/>
        </dgm:presLayoutVars>
      </dgm:prSet>
      <dgm:spPr/>
    </dgm:pt>
    <dgm:pt modelId="{4257C223-DB68-43B1-979F-84CD7AEBCDA4}" type="pres">
      <dgm:prSet presAssocID="{4091DA00-E1CA-447A-BD7D-FC716BFF938D}" presName="parentLin" presStyleCnt="0"/>
      <dgm:spPr/>
    </dgm:pt>
    <dgm:pt modelId="{08142B0D-4C67-4F15-A7A6-3ADE9F0F3F7E}" type="pres">
      <dgm:prSet presAssocID="{4091DA00-E1CA-447A-BD7D-FC716BFF938D}" presName="parentLeftMargin" presStyleLbl="node1" presStyleIdx="0" presStyleCnt="3"/>
      <dgm:spPr/>
    </dgm:pt>
    <dgm:pt modelId="{F572EC3E-7D64-48D9-A840-47DB70F35A95}" type="pres">
      <dgm:prSet presAssocID="{4091DA00-E1CA-447A-BD7D-FC716BFF938D}" presName="parentText" presStyleLbl="node1" presStyleIdx="0" presStyleCnt="3" custScaleX="112500" custScaleY="32606">
        <dgm:presLayoutVars>
          <dgm:chMax val="0"/>
          <dgm:bulletEnabled val="1"/>
        </dgm:presLayoutVars>
      </dgm:prSet>
      <dgm:spPr/>
    </dgm:pt>
    <dgm:pt modelId="{49008074-9B69-4974-9C06-3944F9B19960}" type="pres">
      <dgm:prSet presAssocID="{4091DA00-E1CA-447A-BD7D-FC716BFF938D}" presName="negativeSpace" presStyleCnt="0"/>
      <dgm:spPr/>
    </dgm:pt>
    <dgm:pt modelId="{FD2676D8-E4DA-4FC4-9617-C8416EFD624C}" type="pres">
      <dgm:prSet presAssocID="{4091DA00-E1CA-447A-BD7D-FC716BFF938D}" presName="childText" presStyleLbl="conFgAcc1" presStyleIdx="0" presStyleCnt="3">
        <dgm:presLayoutVars>
          <dgm:bulletEnabled val="1"/>
        </dgm:presLayoutVars>
      </dgm:prSet>
      <dgm:spPr/>
    </dgm:pt>
    <dgm:pt modelId="{0333185A-1CF9-4A2D-AFE0-91A3753DEF87}" type="pres">
      <dgm:prSet presAssocID="{02CF9083-9C1A-4C38-B688-FDA7C8CB089D}" presName="spaceBetweenRectangles" presStyleCnt="0"/>
      <dgm:spPr/>
    </dgm:pt>
    <dgm:pt modelId="{D4F83678-A09C-4A4D-8319-6AB151DB98E6}" type="pres">
      <dgm:prSet presAssocID="{0E02E29C-B666-44D8-B57F-3A339E36F584}" presName="parentLin" presStyleCnt="0"/>
      <dgm:spPr/>
    </dgm:pt>
    <dgm:pt modelId="{B89D6A27-8B69-4EF4-94AD-1090EA803DC1}" type="pres">
      <dgm:prSet presAssocID="{0E02E29C-B666-44D8-B57F-3A339E36F584}" presName="parentLeftMargin" presStyleLbl="node1" presStyleIdx="0" presStyleCnt="3"/>
      <dgm:spPr/>
    </dgm:pt>
    <dgm:pt modelId="{B0253C2A-53B9-4361-8B54-7E14E64E239E}" type="pres">
      <dgm:prSet presAssocID="{0E02E29C-B666-44D8-B57F-3A339E36F584}" presName="parentText" presStyleLbl="node1" presStyleIdx="1" presStyleCnt="3" custScaleX="112500" custScaleY="33487">
        <dgm:presLayoutVars>
          <dgm:chMax val="0"/>
          <dgm:bulletEnabled val="1"/>
        </dgm:presLayoutVars>
      </dgm:prSet>
      <dgm:spPr>
        <a:xfrm>
          <a:off x="546391" y="1478777"/>
          <a:ext cx="7649480" cy="531360"/>
        </a:xfrm>
        <a:prstGeom prst="roundRect">
          <a:avLst/>
        </a:prstGeom>
      </dgm:spPr>
    </dgm:pt>
    <dgm:pt modelId="{18515CE3-8E71-405E-AA8E-18299CF66AE4}" type="pres">
      <dgm:prSet presAssocID="{0E02E29C-B666-44D8-B57F-3A339E36F584}" presName="negativeSpace" presStyleCnt="0"/>
      <dgm:spPr/>
    </dgm:pt>
    <dgm:pt modelId="{A4AC92F9-5B8C-48F4-BEE4-6D54A6B530BB}" type="pres">
      <dgm:prSet presAssocID="{0E02E29C-B666-44D8-B57F-3A339E36F584}" presName="childText" presStyleLbl="conFgAcc1" presStyleIdx="1" presStyleCnt="3" custLinFactNeighborX="-110" custLinFactNeighborY="-14835">
        <dgm:presLayoutVars>
          <dgm:bulletEnabled val="1"/>
        </dgm:presLayoutVars>
      </dgm:prSet>
      <dgm:spPr/>
    </dgm:pt>
    <dgm:pt modelId="{2C4F9FD8-D1D5-482C-B717-419FC8D05616}" type="pres">
      <dgm:prSet presAssocID="{5182EE87-0431-43D1-AA49-077D601804CA}" presName="spaceBetweenRectangles" presStyleCnt="0"/>
      <dgm:spPr/>
    </dgm:pt>
    <dgm:pt modelId="{AAF644BD-E669-4CC8-A973-63C34AC99011}" type="pres">
      <dgm:prSet presAssocID="{CD05AECC-0F19-4262-B131-5E75F29E9B62}" presName="parentLin" presStyleCnt="0"/>
      <dgm:spPr/>
    </dgm:pt>
    <dgm:pt modelId="{F6F4DDC4-969E-4EAB-8CC6-E321A6ABCB4F}" type="pres">
      <dgm:prSet presAssocID="{CD05AECC-0F19-4262-B131-5E75F29E9B62}" presName="parentLeftMargin" presStyleLbl="node1" presStyleIdx="1" presStyleCnt="3"/>
      <dgm:spPr/>
    </dgm:pt>
    <dgm:pt modelId="{7016C97B-D1AE-4F07-8670-4EDAC7C14770}" type="pres">
      <dgm:prSet presAssocID="{CD05AECC-0F19-4262-B131-5E75F29E9B62}" presName="parentText" presStyleLbl="node1" presStyleIdx="2" presStyleCnt="3" custScaleX="112500" custScaleY="72884">
        <dgm:presLayoutVars>
          <dgm:chMax val="0"/>
          <dgm:bulletEnabled val="1"/>
        </dgm:presLayoutVars>
      </dgm:prSet>
      <dgm:spPr>
        <a:xfrm>
          <a:off x="609600" y="3612992"/>
          <a:ext cx="8534400" cy="472320"/>
        </a:xfrm>
        <a:prstGeom prst="roundRect">
          <a:avLst/>
        </a:prstGeom>
      </dgm:spPr>
    </dgm:pt>
    <dgm:pt modelId="{4B76F3A1-B098-4204-95BD-53A539DF04F0}" type="pres">
      <dgm:prSet presAssocID="{CD05AECC-0F19-4262-B131-5E75F29E9B62}" presName="negativeSpace" presStyleCnt="0"/>
      <dgm:spPr/>
    </dgm:pt>
    <dgm:pt modelId="{FE8B10D5-3B40-4574-A2D1-469F47820A9F}" type="pres">
      <dgm:prSet presAssocID="{CD05AECC-0F19-4262-B131-5E75F29E9B62}" presName="childText" presStyleLbl="conFgAcc1" presStyleIdx="2" presStyleCnt="3">
        <dgm:presLayoutVars>
          <dgm:bulletEnabled val="1"/>
        </dgm:presLayoutVars>
      </dgm:prSet>
      <dgm:spPr>
        <a:ln>
          <a:noFill/>
        </a:ln>
      </dgm:spPr>
    </dgm:pt>
  </dgm:ptLst>
  <dgm:cxnLst>
    <dgm:cxn modelId="{0C6F1E00-A2BD-47BC-A53D-41394856F53C}" srcId="{4091DA00-E1CA-447A-BD7D-FC716BFF938D}" destId="{A5D6C80C-E5D0-4C33-A8A7-AA3C95FCB1B9}" srcOrd="1" destOrd="0" parTransId="{72D4AA67-FE4A-4418-B8ED-56E7329E9C08}" sibTransId="{281CF916-652A-462D-A28E-F6B64765D3F2}"/>
    <dgm:cxn modelId="{1D1E0005-191A-47F3-B0D6-3DEF848543AC}" type="presOf" srcId="{E475F5CA-F868-4D44-A264-1513F79EE836}" destId="{A4AC92F9-5B8C-48F4-BEE4-6D54A6B530BB}" srcOrd="0" destOrd="5" presId="urn:microsoft.com/office/officeart/2005/8/layout/list1"/>
    <dgm:cxn modelId="{7B52750A-FEFA-4746-9C4D-2907344B3A32}" type="presOf" srcId="{A5D6C80C-E5D0-4C33-A8A7-AA3C95FCB1B9}" destId="{FD2676D8-E4DA-4FC4-9617-C8416EFD624C}" srcOrd="0" destOrd="1" presId="urn:microsoft.com/office/officeart/2005/8/layout/list1"/>
    <dgm:cxn modelId="{5347E00D-FEB1-4628-8BDE-E9829C2FC8E0}" srcId="{853ABAF4-715E-4EEC-B65E-9AC251F632BD}" destId="{0E02E29C-B666-44D8-B57F-3A339E36F584}" srcOrd="1" destOrd="0" parTransId="{CDBC8A25-CC7E-4C7D-861B-F6C64B863CAB}" sibTransId="{5182EE87-0431-43D1-AA49-077D601804CA}"/>
    <dgm:cxn modelId="{13512C10-7D85-49EC-AA4B-C6DA7CDC64E2}" type="presOf" srcId="{996713C9-EAB3-4F16-B8B1-5DB57D1DCB28}" destId="{FD2676D8-E4DA-4FC4-9617-C8416EFD624C}" srcOrd="0" destOrd="0" presId="urn:microsoft.com/office/officeart/2005/8/layout/list1"/>
    <dgm:cxn modelId="{21750621-C29F-4C74-97AC-6DF634A2FCD9}" srcId="{0E02E29C-B666-44D8-B57F-3A339E36F584}" destId="{62588E37-02D2-4A26-A3E5-A13A2CEB7063}" srcOrd="3" destOrd="0" parTransId="{9905300D-C4F4-4B4D-BDED-62CD9076BD59}" sibTransId="{270F0A51-179C-4845-8C75-9D701256DEC9}"/>
    <dgm:cxn modelId="{2F3A8D26-0BF9-43B9-967D-5477FD3D7B55}" type="presOf" srcId="{93BA833D-B6E1-4F22-878C-D9A11DB15557}" destId="{A4AC92F9-5B8C-48F4-BEE4-6D54A6B530BB}" srcOrd="0" destOrd="1" presId="urn:microsoft.com/office/officeart/2005/8/layout/list1"/>
    <dgm:cxn modelId="{3671DC27-BE07-48D2-9813-ED34C5AF09CA}" type="presOf" srcId="{CD05AECC-0F19-4262-B131-5E75F29E9B62}" destId="{F6F4DDC4-969E-4EAB-8CC6-E321A6ABCB4F}" srcOrd="0" destOrd="0" presId="urn:microsoft.com/office/officeart/2005/8/layout/list1"/>
    <dgm:cxn modelId="{72E37128-8698-46A7-ABD6-273A20AAD4A2}" srcId="{E527C54C-3757-42E4-86E3-0864C999A698}" destId="{50E9CD24-45DE-4221-A9FB-64F528C9F03D}" srcOrd="0" destOrd="0" parTransId="{2051EEC0-17E5-4C30-B14D-C3560A945409}" sibTransId="{19741CF1-9792-4A77-8C0A-02C641EB895C}"/>
    <dgm:cxn modelId="{C3B2CD34-C78A-4B40-8A38-84CCB412A1A1}" type="presOf" srcId="{4091DA00-E1CA-447A-BD7D-FC716BFF938D}" destId="{F572EC3E-7D64-48D9-A840-47DB70F35A95}" srcOrd="1" destOrd="0" presId="urn:microsoft.com/office/officeart/2005/8/layout/list1"/>
    <dgm:cxn modelId="{7390713C-5BF3-4F1B-9544-DD937CB7845B}" type="presOf" srcId="{4091DA00-E1CA-447A-BD7D-FC716BFF938D}" destId="{08142B0D-4C67-4F15-A7A6-3ADE9F0F3F7E}" srcOrd="0" destOrd="0" presId="urn:microsoft.com/office/officeart/2005/8/layout/list1"/>
    <dgm:cxn modelId="{9C0B3D62-8898-40C9-80E3-BBA2AEFAD1F9}" srcId="{0E02E29C-B666-44D8-B57F-3A339E36F584}" destId="{4A46AEA4-72A2-4309-B46A-0E20E7107C9A}" srcOrd="0" destOrd="0" parTransId="{6F5BD98D-E609-4FD0-8D7B-8DEB126D50CA}" sibTransId="{CF612A18-2EF3-415C-8509-A32CFAB10A17}"/>
    <dgm:cxn modelId="{A0EEEB63-4AE3-4A69-A1F0-347CE58163FB}" srcId="{0E02E29C-B666-44D8-B57F-3A339E36F584}" destId="{E527C54C-3757-42E4-86E3-0864C999A698}" srcOrd="2" destOrd="0" parTransId="{1E5FCA27-56CC-419C-B49F-82DC07816C6D}" sibTransId="{77F54D9A-46A1-4E7F-A42B-646DD44CC964}"/>
    <dgm:cxn modelId="{ED718755-8DD4-4B23-89AA-25A5354E5750}" type="presOf" srcId="{4A46AEA4-72A2-4309-B46A-0E20E7107C9A}" destId="{A4AC92F9-5B8C-48F4-BEE4-6D54A6B530BB}" srcOrd="0" destOrd="0" presId="urn:microsoft.com/office/officeart/2005/8/layout/list1"/>
    <dgm:cxn modelId="{BADD407D-AE46-43E1-A3CD-522B21E53C41}" type="presOf" srcId="{853ABAF4-715E-4EEC-B65E-9AC251F632BD}" destId="{653A055D-88EC-4741-88B7-D12D5061DFA1}" srcOrd="0" destOrd="0" presId="urn:microsoft.com/office/officeart/2005/8/layout/list1"/>
    <dgm:cxn modelId="{3BD2E884-E96D-4173-985D-0E32311369F8}" srcId="{853ABAF4-715E-4EEC-B65E-9AC251F632BD}" destId="{CD05AECC-0F19-4262-B131-5E75F29E9B62}" srcOrd="2" destOrd="0" parTransId="{E07455E9-00B8-467A-9E93-8977B0FC02F6}" sibTransId="{7ADDB165-E982-4584-82AF-2C89C077F128}"/>
    <dgm:cxn modelId="{5F074790-1C5C-49E6-AEE9-6E6AB01EF389}" type="presOf" srcId="{0E02E29C-B666-44D8-B57F-3A339E36F584}" destId="{B89D6A27-8B69-4EF4-94AD-1090EA803DC1}" srcOrd="0" destOrd="0" presId="urn:microsoft.com/office/officeart/2005/8/layout/list1"/>
    <dgm:cxn modelId="{A75FF391-D449-42F4-88BD-F5B69EBDC1C6}" srcId="{E527C54C-3757-42E4-86E3-0864C999A698}" destId="{9F419A5B-0CBF-430E-B825-2803DD8CBBEA}" srcOrd="1" destOrd="0" parTransId="{953F8684-274B-46FB-B4AA-2F29410402A1}" sibTransId="{017658A6-5B4E-4027-BD42-5C14DD861DC1}"/>
    <dgm:cxn modelId="{584B9194-E5F7-4E38-B178-3269F4AEC155}" type="presOf" srcId="{E527C54C-3757-42E4-86E3-0864C999A698}" destId="{A4AC92F9-5B8C-48F4-BEE4-6D54A6B530BB}" srcOrd="0" destOrd="2" presId="urn:microsoft.com/office/officeart/2005/8/layout/list1"/>
    <dgm:cxn modelId="{25EC2A95-1D39-4FA0-87F6-051E4074B450}" srcId="{853ABAF4-715E-4EEC-B65E-9AC251F632BD}" destId="{4091DA00-E1CA-447A-BD7D-FC716BFF938D}" srcOrd="0" destOrd="0" parTransId="{C21BC88E-66F8-4FC9-AB2B-321C9FF832D8}" sibTransId="{02CF9083-9C1A-4C38-B688-FDA7C8CB089D}"/>
    <dgm:cxn modelId="{565B5BA5-4E15-46DF-9C80-1F106D1061AC}" srcId="{E527C54C-3757-42E4-86E3-0864C999A698}" destId="{E475F5CA-F868-4D44-A264-1513F79EE836}" srcOrd="2" destOrd="0" parTransId="{6CA04D95-F5FE-474F-8BDB-032E11FB092F}" sibTransId="{69196557-E6C4-40FC-9848-F0BC13592630}"/>
    <dgm:cxn modelId="{8A1AF0AC-5438-4F89-B8C7-0C7CEF448A16}" type="presOf" srcId="{0E02E29C-B666-44D8-B57F-3A339E36F584}" destId="{B0253C2A-53B9-4361-8B54-7E14E64E239E}" srcOrd="1" destOrd="0" presId="urn:microsoft.com/office/officeart/2005/8/layout/list1"/>
    <dgm:cxn modelId="{78FF75C5-6F07-4CFB-967D-4DDBAE068567}" type="presOf" srcId="{CD05AECC-0F19-4262-B131-5E75F29E9B62}" destId="{7016C97B-D1AE-4F07-8670-4EDAC7C14770}" srcOrd="1" destOrd="0" presId="urn:microsoft.com/office/officeart/2005/8/layout/list1"/>
    <dgm:cxn modelId="{F0520CC6-76C8-448F-8056-7C88F5C50EF6}" type="presOf" srcId="{62588E37-02D2-4A26-A3E5-A13A2CEB7063}" destId="{A4AC92F9-5B8C-48F4-BEE4-6D54A6B530BB}" srcOrd="0" destOrd="6" presId="urn:microsoft.com/office/officeart/2005/8/layout/list1"/>
    <dgm:cxn modelId="{081BFACB-4B4E-4CE5-970F-03706DCD142B}" srcId="{4091DA00-E1CA-447A-BD7D-FC716BFF938D}" destId="{996713C9-EAB3-4F16-B8B1-5DB57D1DCB28}" srcOrd="0" destOrd="0" parTransId="{85A0DCDA-05D3-411B-A8DB-0B36E9FE21E8}" sibTransId="{F9CEA5DD-2A4D-4591-B795-63896043C0BD}"/>
    <dgm:cxn modelId="{318BCCD3-0DE2-4740-913B-90ACEFD4AFEF}" type="presOf" srcId="{50E9CD24-45DE-4221-A9FB-64F528C9F03D}" destId="{A4AC92F9-5B8C-48F4-BEE4-6D54A6B530BB}" srcOrd="0" destOrd="3" presId="urn:microsoft.com/office/officeart/2005/8/layout/list1"/>
    <dgm:cxn modelId="{9A974BD9-8798-4837-AABF-E3971CF54FED}" type="presOf" srcId="{9F419A5B-0CBF-430E-B825-2803DD8CBBEA}" destId="{A4AC92F9-5B8C-48F4-BEE4-6D54A6B530BB}" srcOrd="0" destOrd="4" presId="urn:microsoft.com/office/officeart/2005/8/layout/list1"/>
    <dgm:cxn modelId="{98122EEE-C1A1-490A-A9D0-DDF22CAF4CC9}" srcId="{0E02E29C-B666-44D8-B57F-3A339E36F584}" destId="{93BA833D-B6E1-4F22-878C-D9A11DB15557}" srcOrd="1" destOrd="0" parTransId="{04F2DA42-188A-427C-B146-D20CEA3396FE}" sibTransId="{7BFE4FD2-F77B-4CB8-8812-FCCD70452724}"/>
    <dgm:cxn modelId="{B8A43DB4-466F-4492-9D24-6EF6AB40876D}" type="presParOf" srcId="{653A055D-88EC-4741-88B7-D12D5061DFA1}" destId="{4257C223-DB68-43B1-979F-84CD7AEBCDA4}" srcOrd="0" destOrd="0" presId="urn:microsoft.com/office/officeart/2005/8/layout/list1"/>
    <dgm:cxn modelId="{ADED7FF1-C315-4872-BDCA-2639D87BF0B9}" type="presParOf" srcId="{4257C223-DB68-43B1-979F-84CD7AEBCDA4}" destId="{08142B0D-4C67-4F15-A7A6-3ADE9F0F3F7E}" srcOrd="0" destOrd="0" presId="urn:microsoft.com/office/officeart/2005/8/layout/list1"/>
    <dgm:cxn modelId="{CFA6DD82-4E2D-4FF6-A916-F002CE966E6D}" type="presParOf" srcId="{4257C223-DB68-43B1-979F-84CD7AEBCDA4}" destId="{F572EC3E-7D64-48D9-A840-47DB70F35A95}" srcOrd="1" destOrd="0" presId="urn:microsoft.com/office/officeart/2005/8/layout/list1"/>
    <dgm:cxn modelId="{274BEBF9-DEBA-47E1-977E-CA5EA832E86E}" type="presParOf" srcId="{653A055D-88EC-4741-88B7-D12D5061DFA1}" destId="{49008074-9B69-4974-9C06-3944F9B19960}" srcOrd="1" destOrd="0" presId="urn:microsoft.com/office/officeart/2005/8/layout/list1"/>
    <dgm:cxn modelId="{CDF749EB-A1D3-440B-8AA8-6EF26E45C632}" type="presParOf" srcId="{653A055D-88EC-4741-88B7-D12D5061DFA1}" destId="{FD2676D8-E4DA-4FC4-9617-C8416EFD624C}" srcOrd="2" destOrd="0" presId="urn:microsoft.com/office/officeart/2005/8/layout/list1"/>
    <dgm:cxn modelId="{A2123CCF-57A0-4588-A6DE-487A1F154400}" type="presParOf" srcId="{653A055D-88EC-4741-88B7-D12D5061DFA1}" destId="{0333185A-1CF9-4A2D-AFE0-91A3753DEF87}" srcOrd="3" destOrd="0" presId="urn:microsoft.com/office/officeart/2005/8/layout/list1"/>
    <dgm:cxn modelId="{6010F7C7-7166-435D-8289-9A67B8370843}" type="presParOf" srcId="{653A055D-88EC-4741-88B7-D12D5061DFA1}" destId="{D4F83678-A09C-4A4D-8319-6AB151DB98E6}" srcOrd="4" destOrd="0" presId="urn:microsoft.com/office/officeart/2005/8/layout/list1"/>
    <dgm:cxn modelId="{BFED7C7A-F262-441B-A7D9-2A6A31F28853}" type="presParOf" srcId="{D4F83678-A09C-4A4D-8319-6AB151DB98E6}" destId="{B89D6A27-8B69-4EF4-94AD-1090EA803DC1}" srcOrd="0" destOrd="0" presId="urn:microsoft.com/office/officeart/2005/8/layout/list1"/>
    <dgm:cxn modelId="{592EDF67-E0AA-48CF-9AE6-513CB94630AC}" type="presParOf" srcId="{D4F83678-A09C-4A4D-8319-6AB151DB98E6}" destId="{B0253C2A-53B9-4361-8B54-7E14E64E239E}" srcOrd="1" destOrd="0" presId="urn:microsoft.com/office/officeart/2005/8/layout/list1"/>
    <dgm:cxn modelId="{CAA93782-A4A5-4E33-9537-DCB10D38463D}" type="presParOf" srcId="{653A055D-88EC-4741-88B7-D12D5061DFA1}" destId="{18515CE3-8E71-405E-AA8E-18299CF66AE4}" srcOrd="5" destOrd="0" presId="urn:microsoft.com/office/officeart/2005/8/layout/list1"/>
    <dgm:cxn modelId="{04D87543-B930-4796-B75F-DDAD1A8BF1E2}" type="presParOf" srcId="{653A055D-88EC-4741-88B7-D12D5061DFA1}" destId="{A4AC92F9-5B8C-48F4-BEE4-6D54A6B530BB}" srcOrd="6" destOrd="0" presId="urn:microsoft.com/office/officeart/2005/8/layout/list1"/>
    <dgm:cxn modelId="{8865279D-9040-4401-B575-5C26A57A7288}" type="presParOf" srcId="{653A055D-88EC-4741-88B7-D12D5061DFA1}" destId="{2C4F9FD8-D1D5-482C-B717-419FC8D05616}" srcOrd="7" destOrd="0" presId="urn:microsoft.com/office/officeart/2005/8/layout/list1"/>
    <dgm:cxn modelId="{53C9C820-5782-45AA-B2F2-95BCB557D026}" type="presParOf" srcId="{653A055D-88EC-4741-88B7-D12D5061DFA1}" destId="{AAF644BD-E669-4CC8-A973-63C34AC99011}" srcOrd="8" destOrd="0" presId="urn:microsoft.com/office/officeart/2005/8/layout/list1"/>
    <dgm:cxn modelId="{93973A15-642C-4A0D-9D07-3CD84151D39A}" type="presParOf" srcId="{AAF644BD-E669-4CC8-A973-63C34AC99011}" destId="{F6F4DDC4-969E-4EAB-8CC6-E321A6ABCB4F}" srcOrd="0" destOrd="0" presId="urn:microsoft.com/office/officeart/2005/8/layout/list1"/>
    <dgm:cxn modelId="{0F15A8DF-280B-40D0-B15F-60CB0BB1098A}" type="presParOf" srcId="{AAF644BD-E669-4CC8-A973-63C34AC99011}" destId="{7016C97B-D1AE-4F07-8670-4EDAC7C14770}" srcOrd="1" destOrd="0" presId="urn:microsoft.com/office/officeart/2005/8/layout/list1"/>
    <dgm:cxn modelId="{F370F2A2-966A-49AE-85B4-FB1015E0A0EA}" type="presParOf" srcId="{653A055D-88EC-4741-88B7-D12D5061DFA1}" destId="{4B76F3A1-B098-4204-95BD-53A539DF04F0}" srcOrd="9" destOrd="0" presId="urn:microsoft.com/office/officeart/2005/8/layout/list1"/>
    <dgm:cxn modelId="{E8EBFA94-C5CE-4D17-B3E5-501563790966}" type="presParOf" srcId="{653A055D-88EC-4741-88B7-D12D5061DFA1}" destId="{FE8B10D5-3B40-4574-A2D1-469F47820A9F}"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7C5629-055B-42F5-8D5E-EFAEA4E96D77}">
      <dsp:nvSpPr>
        <dsp:cNvPr id="0" name=""/>
        <dsp:cNvSpPr/>
      </dsp:nvSpPr>
      <dsp:spPr>
        <a:xfrm>
          <a:off x="282221" y="666595"/>
          <a:ext cx="1371985" cy="137198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AD5500-3049-4BE5-8DDC-251259455A8E}">
      <dsp:nvSpPr>
        <dsp:cNvPr id="0" name=""/>
        <dsp:cNvSpPr/>
      </dsp:nvSpPr>
      <dsp:spPr>
        <a:xfrm>
          <a:off x="570337" y="954712"/>
          <a:ext cx="795751" cy="7957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15B87EF-3524-4F47-A607-7E47EE050E5C}">
      <dsp:nvSpPr>
        <dsp:cNvPr id="0" name=""/>
        <dsp:cNvSpPr/>
      </dsp:nvSpPr>
      <dsp:spPr>
        <a:xfrm>
          <a:off x="1926923" y="613430"/>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dirty="0"/>
            <a:t>The DOT-SP authorizes the one-way transportation of shipments in commerce by highway or rail that are found to have unexpected and unidentified radioactive material or contamination. The DOT-SP allows the shipment to be transported to a location better suited for characterization and/or disposition as determined by the authorizing State official. </a:t>
          </a:r>
        </a:p>
      </dsp:txBody>
      <dsp:txXfrm>
        <a:off x="1926923" y="613430"/>
        <a:ext cx="3233964" cy="1371985"/>
      </dsp:txXfrm>
    </dsp:sp>
    <dsp:sp modelId="{F92D993F-57AA-48AD-A83D-59D91E0B4A58}">
      <dsp:nvSpPr>
        <dsp:cNvPr id="0" name=""/>
        <dsp:cNvSpPr/>
      </dsp:nvSpPr>
      <dsp:spPr>
        <a:xfrm>
          <a:off x="5745661" y="666595"/>
          <a:ext cx="1371985" cy="137198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30C698-886D-4A69-B712-E9639F5C680D}">
      <dsp:nvSpPr>
        <dsp:cNvPr id="0" name=""/>
        <dsp:cNvSpPr/>
      </dsp:nvSpPr>
      <dsp:spPr>
        <a:xfrm>
          <a:off x="6033778" y="954712"/>
          <a:ext cx="795751" cy="7957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8C820C-35BC-414D-8637-7FDBD900A27A}">
      <dsp:nvSpPr>
        <dsp:cNvPr id="0" name=""/>
        <dsp:cNvSpPr/>
      </dsp:nvSpPr>
      <dsp:spPr>
        <a:xfrm>
          <a:off x="7411643" y="666595"/>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dirty="0"/>
            <a:t>Unexpected and Unidentified radioactive materials are radioactive or radioactively contaminated materials that were not known to be present in the conveyance until after transportation began.</a:t>
          </a:r>
        </a:p>
      </dsp:txBody>
      <dsp:txXfrm>
        <a:off x="7411643" y="666595"/>
        <a:ext cx="3233964" cy="1371985"/>
      </dsp:txXfrm>
    </dsp:sp>
    <dsp:sp modelId="{1ECD2B7A-B768-4855-AF28-D819B3416E24}">
      <dsp:nvSpPr>
        <dsp:cNvPr id="0" name=""/>
        <dsp:cNvSpPr/>
      </dsp:nvSpPr>
      <dsp:spPr>
        <a:xfrm>
          <a:off x="282221" y="2873661"/>
          <a:ext cx="1371985" cy="137198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F8F292-3B5E-45E3-ABEC-D77D16F7124C}">
      <dsp:nvSpPr>
        <dsp:cNvPr id="0" name=""/>
        <dsp:cNvSpPr/>
      </dsp:nvSpPr>
      <dsp:spPr>
        <a:xfrm>
          <a:off x="570337" y="3161778"/>
          <a:ext cx="795751" cy="7957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8E3B17E-35E0-49A0-878F-9E00CB34FAF1}">
      <dsp:nvSpPr>
        <dsp:cNvPr id="0" name=""/>
        <dsp:cNvSpPr/>
      </dsp:nvSpPr>
      <dsp:spPr>
        <a:xfrm>
          <a:off x="1948202" y="2873661"/>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dirty="0"/>
            <a:t>DOT-SP 10656 (Scrap Metal)</a:t>
          </a:r>
        </a:p>
      </dsp:txBody>
      <dsp:txXfrm>
        <a:off x="1948202" y="2873661"/>
        <a:ext cx="3233964" cy="1371985"/>
      </dsp:txXfrm>
    </dsp:sp>
    <dsp:sp modelId="{6E5A4E8E-D7FA-46D3-917F-B2CF86BE886D}">
      <dsp:nvSpPr>
        <dsp:cNvPr id="0" name=""/>
        <dsp:cNvSpPr/>
      </dsp:nvSpPr>
      <dsp:spPr>
        <a:xfrm>
          <a:off x="5745661" y="2873661"/>
          <a:ext cx="1371985" cy="137198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3CA193-0CF5-4F67-B0B4-AA812A0ED918}">
      <dsp:nvSpPr>
        <dsp:cNvPr id="0" name=""/>
        <dsp:cNvSpPr/>
      </dsp:nvSpPr>
      <dsp:spPr>
        <a:xfrm>
          <a:off x="6033778" y="3161778"/>
          <a:ext cx="795751" cy="7957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EF3428-E32C-413C-9817-8852AD2A6A00}">
      <dsp:nvSpPr>
        <dsp:cNvPr id="0" name=""/>
        <dsp:cNvSpPr/>
      </dsp:nvSpPr>
      <dsp:spPr>
        <a:xfrm>
          <a:off x="7411643" y="2873661"/>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dirty="0"/>
            <a:t>DOT-SP 11406 (Liquid or Solid Waste)</a:t>
          </a:r>
        </a:p>
      </dsp:txBody>
      <dsp:txXfrm>
        <a:off x="7411643" y="2873661"/>
        <a:ext cx="3233964" cy="13719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2676D8-E4DA-4FC4-9617-C8416EFD624C}">
      <dsp:nvSpPr>
        <dsp:cNvPr id="0" name=""/>
        <dsp:cNvSpPr/>
      </dsp:nvSpPr>
      <dsp:spPr>
        <a:xfrm>
          <a:off x="0" y="157542"/>
          <a:ext cx="12192000" cy="1814400"/>
        </a:xfrm>
        <a:prstGeom prst="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46235" tIns="499872" rIns="946235"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Information is generally collected by the Detection Facility</a:t>
          </a:r>
        </a:p>
        <a:p>
          <a:pPr marL="228600" lvl="1" indent="-228600" algn="l" defTabSz="1066800">
            <a:lnSpc>
              <a:spcPct val="90000"/>
            </a:lnSpc>
            <a:spcBef>
              <a:spcPct val="0"/>
            </a:spcBef>
            <a:spcAft>
              <a:spcPct val="15000"/>
            </a:spcAft>
            <a:buChar char="•"/>
          </a:pPr>
          <a:r>
            <a:rPr lang="en-US" sz="2400" kern="1200" dirty="0"/>
            <a:t>Detection Facility or;</a:t>
          </a:r>
        </a:p>
        <a:p>
          <a:pPr marL="228600" lvl="1" indent="-228600" algn="l" defTabSz="1066800">
            <a:lnSpc>
              <a:spcPct val="90000"/>
            </a:lnSpc>
            <a:spcBef>
              <a:spcPct val="0"/>
            </a:spcBef>
            <a:spcAft>
              <a:spcPct val="15000"/>
            </a:spcAft>
            <a:buChar char="•"/>
          </a:pPr>
          <a:r>
            <a:rPr lang="en-US" sz="2400" kern="1200" dirty="0"/>
            <a:t>Detection State Official if Facility is unable or ill equipped.</a:t>
          </a:r>
        </a:p>
      </dsp:txBody>
      <dsp:txXfrm>
        <a:off x="0" y="157542"/>
        <a:ext cx="12192000" cy="1814400"/>
      </dsp:txXfrm>
    </dsp:sp>
    <dsp:sp modelId="{F572EC3E-7D64-48D9-A840-47DB70F35A95}">
      <dsp:nvSpPr>
        <dsp:cNvPr id="0" name=""/>
        <dsp:cNvSpPr/>
      </dsp:nvSpPr>
      <dsp:spPr>
        <a:xfrm>
          <a:off x="609600" y="72871"/>
          <a:ext cx="9601200" cy="438910"/>
        </a:xfrm>
        <a:prstGeom prst="roundRect">
          <a:avLst/>
        </a:prstGeom>
        <a:gradFill rotWithShape="0">
          <a:gsLst>
            <a:gs pos="0">
              <a:srgbClr val="ED7D31">
                <a:hueOff val="0"/>
                <a:satOff val="0"/>
                <a:lumOff val="0"/>
                <a:alphaOff val="0"/>
                <a:satMod val="103000"/>
                <a:lumMod val="102000"/>
                <a:tint val="94000"/>
              </a:srgbClr>
            </a:gs>
            <a:gs pos="50000">
              <a:srgbClr val="ED7D31">
                <a:hueOff val="0"/>
                <a:satOff val="0"/>
                <a:lumOff val="0"/>
                <a:alphaOff val="0"/>
                <a:satMod val="110000"/>
                <a:lumMod val="100000"/>
                <a:shade val="100000"/>
              </a:srgbClr>
            </a:gs>
            <a:gs pos="100000">
              <a:srgbClr val="ED7D31">
                <a:hueOff val="0"/>
                <a:satOff val="0"/>
                <a:lumOff val="0"/>
                <a:alphaOff val="0"/>
                <a:lumMod val="99000"/>
                <a:satMod val="120000"/>
                <a:shade val="78000"/>
              </a:srgbClr>
            </a:gs>
          </a:gsLst>
          <a:lin ang="5400000" scaled="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prstClr val="white"/>
              </a:solidFill>
              <a:latin typeface="Calibri" panose="020F0502020204030204"/>
              <a:ea typeface="+mn-ea"/>
              <a:cs typeface="+mn-cs"/>
            </a:rPr>
            <a:t>Section Completed by:</a:t>
          </a:r>
        </a:p>
      </dsp:txBody>
      <dsp:txXfrm>
        <a:off x="631026" y="94297"/>
        <a:ext cx="9558348" cy="396058"/>
      </dsp:txXfrm>
    </dsp:sp>
    <dsp:sp modelId="{A4AC92F9-5B8C-48F4-BEE4-6D54A6B530BB}">
      <dsp:nvSpPr>
        <dsp:cNvPr id="0" name=""/>
        <dsp:cNvSpPr/>
      </dsp:nvSpPr>
      <dsp:spPr>
        <a:xfrm>
          <a:off x="0" y="2112760"/>
          <a:ext cx="12192000" cy="2797200"/>
        </a:xfrm>
        <a:prstGeom prst="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46235" tIns="499872" rIns="946235"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Determine if SP 10656 (Scrap) or 11406 (Solid or Liquid) is needed</a:t>
          </a:r>
        </a:p>
        <a:p>
          <a:pPr marL="228600" lvl="1" indent="-228600" algn="l" defTabSz="1066800">
            <a:lnSpc>
              <a:spcPct val="90000"/>
            </a:lnSpc>
            <a:spcBef>
              <a:spcPct val="0"/>
            </a:spcBef>
            <a:spcAft>
              <a:spcPct val="15000"/>
            </a:spcAft>
            <a:buChar char="•"/>
          </a:pPr>
          <a:r>
            <a:rPr lang="en-US" sz="2400" kern="1200" dirty="0"/>
            <a:t>Complete each sub-section, ensuring at least one mode of contact (email or fax) is available for approval transmission. </a:t>
          </a:r>
        </a:p>
        <a:p>
          <a:pPr marL="228600" lvl="1" indent="-228600" algn="l" defTabSz="1066800">
            <a:lnSpc>
              <a:spcPct val="90000"/>
            </a:lnSpc>
            <a:spcBef>
              <a:spcPct val="0"/>
            </a:spcBef>
            <a:spcAft>
              <a:spcPct val="15000"/>
            </a:spcAft>
            <a:buChar char="•"/>
          </a:pPr>
          <a:r>
            <a:rPr lang="en-US" sz="2400" kern="1200" dirty="0"/>
            <a:t>If being completed by Detection Facility, provide form to Radiation Control Official for authorization. </a:t>
          </a:r>
          <a:r>
            <a:rPr lang="en-US" sz="2400" kern="1200" dirty="0">
              <a:hlinkClick xmlns:r="http://schemas.openxmlformats.org/officeDocument/2006/relationships" r:id="rId1"/>
            </a:rPr>
            <a:t>Transportation – CRCPD</a:t>
          </a:r>
          <a:r>
            <a:rPr lang="en-US" sz="2400" kern="1200" dirty="0"/>
            <a:t> Authorized Users-Special Permits SP 10656, SP11406.</a:t>
          </a:r>
        </a:p>
      </dsp:txBody>
      <dsp:txXfrm>
        <a:off x="0" y="2112760"/>
        <a:ext cx="12192000" cy="2797200"/>
      </dsp:txXfrm>
    </dsp:sp>
    <dsp:sp modelId="{B0253C2A-53B9-4361-8B54-7E14E64E239E}">
      <dsp:nvSpPr>
        <dsp:cNvPr id="0" name=""/>
        <dsp:cNvSpPr/>
      </dsp:nvSpPr>
      <dsp:spPr>
        <a:xfrm>
          <a:off x="609600" y="2101542"/>
          <a:ext cx="9601200" cy="418010"/>
        </a:xfrm>
        <a:prstGeom prst="roundRect">
          <a:avLst/>
        </a:prstGeom>
        <a:gradFill rotWithShape="0">
          <a:gsLst>
            <a:gs pos="0">
              <a:srgbClr val="ED7D31">
                <a:hueOff val="-727682"/>
                <a:satOff val="-41964"/>
                <a:lumOff val="4314"/>
                <a:alphaOff val="0"/>
                <a:satMod val="103000"/>
                <a:lumMod val="102000"/>
                <a:tint val="94000"/>
              </a:srgbClr>
            </a:gs>
            <a:gs pos="50000">
              <a:srgbClr val="ED7D31">
                <a:hueOff val="-727682"/>
                <a:satOff val="-41964"/>
                <a:lumOff val="4314"/>
                <a:alphaOff val="0"/>
                <a:satMod val="110000"/>
                <a:lumMod val="100000"/>
                <a:shade val="100000"/>
              </a:srgbClr>
            </a:gs>
            <a:gs pos="100000">
              <a:srgbClr val="ED7D31">
                <a:hueOff val="-727682"/>
                <a:satOff val="-41964"/>
                <a:lumOff val="4314"/>
                <a:alphaOff val="0"/>
                <a:lumMod val="99000"/>
                <a:satMod val="120000"/>
                <a:shade val="78000"/>
              </a:srgbClr>
            </a:gs>
          </a:gsLst>
          <a:lin ang="5400000" scaled="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prstClr val="white"/>
              </a:solidFill>
              <a:latin typeface="Calibri" panose="020F0502020204030204"/>
              <a:ea typeface="+mn-ea"/>
              <a:cs typeface="+mn-cs"/>
            </a:rPr>
            <a:t>Process Details</a:t>
          </a:r>
        </a:p>
      </dsp:txBody>
      <dsp:txXfrm>
        <a:off x="630006" y="2121948"/>
        <a:ext cx="9560388" cy="3771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2676D8-E4DA-4FC4-9617-C8416EFD624C}">
      <dsp:nvSpPr>
        <dsp:cNvPr id="0" name=""/>
        <dsp:cNvSpPr/>
      </dsp:nvSpPr>
      <dsp:spPr>
        <a:xfrm>
          <a:off x="0" y="154066"/>
          <a:ext cx="12192000" cy="935550"/>
        </a:xfrm>
        <a:prstGeom prst="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46235" tIns="458216" rIns="946235"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Detection State Official</a:t>
          </a:r>
        </a:p>
      </dsp:txBody>
      <dsp:txXfrm>
        <a:off x="0" y="154066"/>
        <a:ext cx="12192000" cy="935550"/>
      </dsp:txXfrm>
    </dsp:sp>
    <dsp:sp modelId="{F572EC3E-7D64-48D9-A840-47DB70F35A95}">
      <dsp:nvSpPr>
        <dsp:cNvPr id="0" name=""/>
        <dsp:cNvSpPr/>
      </dsp:nvSpPr>
      <dsp:spPr>
        <a:xfrm>
          <a:off x="609600" y="76452"/>
          <a:ext cx="9601200" cy="402334"/>
        </a:xfrm>
        <a:prstGeom prst="roundRect">
          <a:avLst/>
        </a:prstGeom>
        <a:gradFill rotWithShape="0">
          <a:gsLst>
            <a:gs pos="0">
              <a:srgbClr val="ED7D31">
                <a:hueOff val="0"/>
                <a:satOff val="0"/>
                <a:lumOff val="0"/>
                <a:alphaOff val="0"/>
                <a:satMod val="103000"/>
                <a:lumMod val="102000"/>
                <a:tint val="94000"/>
              </a:srgbClr>
            </a:gs>
            <a:gs pos="50000">
              <a:srgbClr val="ED7D31">
                <a:hueOff val="0"/>
                <a:satOff val="0"/>
                <a:lumOff val="0"/>
                <a:alphaOff val="0"/>
                <a:satMod val="110000"/>
                <a:lumMod val="100000"/>
                <a:shade val="100000"/>
              </a:srgbClr>
            </a:gs>
            <a:gs pos="100000">
              <a:srgbClr val="ED7D31">
                <a:hueOff val="0"/>
                <a:satOff val="0"/>
                <a:lumOff val="0"/>
                <a:alphaOff val="0"/>
                <a:lumMod val="99000"/>
                <a:satMod val="120000"/>
                <a:shade val="78000"/>
              </a:srgbClr>
            </a:gs>
          </a:gsLst>
          <a:lin ang="5400000" scaled="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prstClr val="white"/>
              </a:solidFill>
              <a:latin typeface="Calibri" panose="020F0502020204030204"/>
              <a:ea typeface="+mn-ea"/>
              <a:cs typeface="+mn-cs"/>
            </a:rPr>
            <a:t>Section Completed by:</a:t>
          </a:r>
        </a:p>
      </dsp:txBody>
      <dsp:txXfrm>
        <a:off x="629240" y="96092"/>
        <a:ext cx="9561920" cy="363054"/>
      </dsp:txXfrm>
    </dsp:sp>
    <dsp:sp modelId="{A4AC92F9-5B8C-48F4-BEE4-6D54A6B530BB}">
      <dsp:nvSpPr>
        <dsp:cNvPr id="0" name=""/>
        <dsp:cNvSpPr/>
      </dsp:nvSpPr>
      <dsp:spPr>
        <a:xfrm>
          <a:off x="0" y="1237859"/>
          <a:ext cx="12192000" cy="3672900"/>
        </a:xfrm>
        <a:prstGeom prst="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46235" tIns="458216" rIns="946235"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Issue a DOT-SP number.</a:t>
          </a:r>
        </a:p>
        <a:p>
          <a:pPr marL="228600" lvl="1" indent="-228600" algn="l" defTabSz="977900">
            <a:lnSpc>
              <a:spcPct val="90000"/>
            </a:lnSpc>
            <a:spcBef>
              <a:spcPct val="0"/>
            </a:spcBef>
            <a:spcAft>
              <a:spcPct val="15000"/>
            </a:spcAft>
            <a:buChar char="•"/>
          </a:pPr>
          <a:r>
            <a:rPr lang="en-US" sz="2200" kern="1200" dirty="0"/>
            <a:t>Identify Radiation Control Officials. </a:t>
          </a:r>
          <a:r>
            <a:rPr lang="en-US" sz="2200" kern="1200" dirty="0">
              <a:hlinkClick xmlns:r="http://schemas.openxmlformats.org/officeDocument/2006/relationships" r:id="rId1"/>
            </a:rPr>
            <a:t>Transportation – CRCPD</a:t>
          </a:r>
          <a:r>
            <a:rPr lang="en-US" sz="2200" kern="1200" dirty="0"/>
            <a:t> Authorized Users-Special Permits SP 10656, SP11406.</a:t>
          </a:r>
        </a:p>
        <a:p>
          <a:pPr marL="457200" lvl="2" indent="-228600" algn="l" defTabSz="977900">
            <a:lnSpc>
              <a:spcPct val="90000"/>
            </a:lnSpc>
            <a:spcBef>
              <a:spcPct val="0"/>
            </a:spcBef>
            <a:spcAft>
              <a:spcPct val="15000"/>
            </a:spcAft>
            <a:buChar char="•"/>
          </a:pPr>
          <a:r>
            <a:rPr lang="en-US" sz="2200" kern="1200" dirty="0"/>
            <a:t>Transit State Radiation Control Officials – Positive contact not required prior to authorization</a:t>
          </a:r>
        </a:p>
        <a:p>
          <a:pPr marL="457200" lvl="2" indent="-228600" algn="l" defTabSz="977900">
            <a:lnSpc>
              <a:spcPct val="90000"/>
            </a:lnSpc>
            <a:spcBef>
              <a:spcPct val="0"/>
            </a:spcBef>
            <a:spcAft>
              <a:spcPct val="15000"/>
            </a:spcAft>
            <a:buChar char="•"/>
          </a:pPr>
          <a:r>
            <a:rPr lang="en-US" sz="2200" kern="1200"/>
            <a:t>Destination State Official – Positive contact required prior to authorization</a:t>
          </a:r>
          <a:endParaRPr lang="en-US" sz="2200" kern="1200" dirty="0"/>
        </a:p>
        <a:p>
          <a:pPr marL="228600" lvl="1" indent="-228600" algn="l" defTabSz="977900">
            <a:lnSpc>
              <a:spcPct val="90000"/>
            </a:lnSpc>
            <a:spcBef>
              <a:spcPct val="0"/>
            </a:spcBef>
            <a:spcAft>
              <a:spcPct val="15000"/>
            </a:spcAft>
            <a:buChar char="•"/>
          </a:pPr>
          <a:r>
            <a:rPr lang="en-US" sz="2200" kern="1200" dirty="0"/>
            <a:t>Email is preferred, but fax can be used as a replacement for form transmittal.</a:t>
          </a:r>
        </a:p>
        <a:p>
          <a:pPr marL="228600" lvl="1" indent="-228600" algn="l" defTabSz="977900">
            <a:lnSpc>
              <a:spcPct val="90000"/>
            </a:lnSpc>
            <a:spcBef>
              <a:spcPct val="0"/>
            </a:spcBef>
            <a:spcAft>
              <a:spcPct val="15000"/>
            </a:spcAft>
            <a:buChar char="•"/>
          </a:pPr>
          <a:r>
            <a:rPr lang="en-US" sz="2200" kern="1200" dirty="0"/>
            <a:t>If the Destination State Official is the same as the Detection State Official, then check the box next to ⑦. Details need not be completed. </a:t>
          </a:r>
        </a:p>
      </dsp:txBody>
      <dsp:txXfrm>
        <a:off x="0" y="1237859"/>
        <a:ext cx="12192000" cy="3672900"/>
      </dsp:txXfrm>
    </dsp:sp>
    <dsp:sp modelId="{B0253C2A-53B9-4361-8B54-7E14E64E239E}">
      <dsp:nvSpPr>
        <dsp:cNvPr id="0" name=""/>
        <dsp:cNvSpPr/>
      </dsp:nvSpPr>
      <dsp:spPr>
        <a:xfrm>
          <a:off x="609600" y="1208416"/>
          <a:ext cx="9601200" cy="402334"/>
        </a:xfrm>
        <a:prstGeom prst="roundRect">
          <a:avLst/>
        </a:prstGeom>
        <a:gradFill rotWithShape="0">
          <a:gsLst>
            <a:gs pos="0">
              <a:srgbClr val="ED7D31">
                <a:hueOff val="-727682"/>
                <a:satOff val="-41964"/>
                <a:lumOff val="4314"/>
                <a:alphaOff val="0"/>
                <a:satMod val="103000"/>
                <a:lumMod val="102000"/>
                <a:tint val="94000"/>
              </a:srgbClr>
            </a:gs>
            <a:gs pos="50000">
              <a:srgbClr val="ED7D31">
                <a:hueOff val="-727682"/>
                <a:satOff val="-41964"/>
                <a:lumOff val="4314"/>
                <a:alphaOff val="0"/>
                <a:satMod val="110000"/>
                <a:lumMod val="100000"/>
                <a:shade val="100000"/>
              </a:srgbClr>
            </a:gs>
            <a:gs pos="100000">
              <a:srgbClr val="ED7D31">
                <a:hueOff val="-727682"/>
                <a:satOff val="-41964"/>
                <a:lumOff val="4314"/>
                <a:alphaOff val="0"/>
                <a:lumMod val="99000"/>
                <a:satMod val="120000"/>
                <a:shade val="78000"/>
              </a:srgbClr>
            </a:gs>
          </a:gsLst>
          <a:lin ang="5400000" scaled="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prstClr val="white"/>
              </a:solidFill>
              <a:latin typeface="Calibri" panose="020F0502020204030204"/>
              <a:ea typeface="+mn-ea"/>
              <a:cs typeface="+mn-cs"/>
            </a:rPr>
            <a:t>Process Details</a:t>
          </a:r>
        </a:p>
      </dsp:txBody>
      <dsp:txXfrm>
        <a:off x="629240" y="1228056"/>
        <a:ext cx="9561920" cy="3630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2676D8-E4DA-4FC4-9617-C8416EFD624C}">
      <dsp:nvSpPr>
        <dsp:cNvPr id="0" name=""/>
        <dsp:cNvSpPr/>
      </dsp:nvSpPr>
      <dsp:spPr>
        <a:xfrm>
          <a:off x="0" y="150767"/>
          <a:ext cx="12192000" cy="567000"/>
        </a:xfrm>
        <a:prstGeom prst="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46235" tIns="312420" rIns="946235"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Detection State Official</a:t>
          </a:r>
        </a:p>
      </dsp:txBody>
      <dsp:txXfrm>
        <a:off x="0" y="150767"/>
        <a:ext cx="12192000" cy="567000"/>
      </dsp:txXfrm>
    </dsp:sp>
    <dsp:sp modelId="{F572EC3E-7D64-48D9-A840-47DB70F35A95}">
      <dsp:nvSpPr>
        <dsp:cNvPr id="0" name=""/>
        <dsp:cNvSpPr/>
      </dsp:nvSpPr>
      <dsp:spPr>
        <a:xfrm>
          <a:off x="609600" y="6406"/>
          <a:ext cx="9601200" cy="365761"/>
        </a:xfrm>
        <a:prstGeom prst="roundRect">
          <a:avLst/>
        </a:prstGeom>
        <a:gradFill rotWithShape="0">
          <a:gsLst>
            <a:gs pos="0">
              <a:srgbClr val="ED7D31">
                <a:hueOff val="0"/>
                <a:satOff val="0"/>
                <a:lumOff val="0"/>
                <a:alphaOff val="0"/>
                <a:satMod val="103000"/>
                <a:lumMod val="102000"/>
                <a:tint val="94000"/>
              </a:srgbClr>
            </a:gs>
            <a:gs pos="50000">
              <a:srgbClr val="ED7D31">
                <a:hueOff val="0"/>
                <a:satOff val="0"/>
                <a:lumOff val="0"/>
                <a:alphaOff val="0"/>
                <a:satMod val="110000"/>
                <a:lumMod val="100000"/>
                <a:shade val="100000"/>
              </a:srgbClr>
            </a:gs>
            <a:gs pos="100000">
              <a:srgbClr val="ED7D31">
                <a:hueOff val="0"/>
                <a:satOff val="0"/>
                <a:lumOff val="0"/>
                <a:alphaOff val="0"/>
                <a:lumMod val="99000"/>
                <a:satMod val="120000"/>
                <a:shade val="78000"/>
              </a:srgbClr>
            </a:gs>
          </a:gsLst>
          <a:lin ang="5400000" scaled="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prstClr val="white"/>
              </a:solidFill>
              <a:latin typeface="Calibri" panose="020F0502020204030204"/>
              <a:ea typeface="+mn-ea"/>
              <a:cs typeface="+mn-cs"/>
            </a:rPr>
            <a:t>Section Completed by:</a:t>
          </a:r>
        </a:p>
      </dsp:txBody>
      <dsp:txXfrm>
        <a:off x="627455" y="24261"/>
        <a:ext cx="9565490" cy="330051"/>
      </dsp:txXfrm>
    </dsp:sp>
    <dsp:sp modelId="{A4AC92F9-5B8C-48F4-BEE4-6D54A6B530BB}">
      <dsp:nvSpPr>
        <dsp:cNvPr id="0" name=""/>
        <dsp:cNvSpPr/>
      </dsp:nvSpPr>
      <dsp:spPr>
        <a:xfrm>
          <a:off x="0" y="931113"/>
          <a:ext cx="12192000" cy="2315250"/>
        </a:xfrm>
        <a:prstGeom prst="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46235" tIns="312420" rIns="946235"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Confirm contact information exists for each previous section of the permit.</a:t>
          </a:r>
        </a:p>
        <a:p>
          <a:pPr marL="114300" lvl="1" indent="-114300" algn="l" defTabSz="533400">
            <a:lnSpc>
              <a:spcPct val="90000"/>
            </a:lnSpc>
            <a:spcBef>
              <a:spcPct val="0"/>
            </a:spcBef>
            <a:spcAft>
              <a:spcPct val="15000"/>
            </a:spcAft>
            <a:buChar char="•"/>
          </a:pPr>
          <a:r>
            <a:rPr lang="en-US" sz="1200" kern="1200" dirty="0"/>
            <a:t>Ensure Destination Facility is aware of the return shipment, as carriers may not be affiliated. Facility should have a safe location to conduct investigation. Detection facility or carrier may confirm this information.</a:t>
          </a:r>
        </a:p>
        <a:p>
          <a:pPr marL="114300" lvl="1" indent="-114300" algn="l" defTabSz="533400">
            <a:lnSpc>
              <a:spcPct val="90000"/>
            </a:lnSpc>
            <a:spcBef>
              <a:spcPct val="0"/>
            </a:spcBef>
            <a:spcAft>
              <a:spcPct val="15000"/>
            </a:spcAft>
            <a:buChar char="•"/>
          </a:pPr>
          <a:r>
            <a:rPr lang="en-US" sz="1200" kern="1200" dirty="0"/>
            <a:t>Review radiation numbers.</a:t>
          </a:r>
        </a:p>
        <a:p>
          <a:pPr marL="228600" lvl="2" indent="-114300" algn="l" defTabSz="533400">
            <a:lnSpc>
              <a:spcPct val="90000"/>
            </a:lnSpc>
            <a:spcBef>
              <a:spcPct val="0"/>
            </a:spcBef>
            <a:spcAft>
              <a:spcPct val="15000"/>
            </a:spcAft>
            <a:buChar char="•"/>
          </a:pPr>
          <a:r>
            <a:rPr lang="en-US" sz="1200" kern="1200" dirty="0"/>
            <a:t>External surface of conveyance &lt; 50 mrem/hr </a:t>
          </a:r>
        </a:p>
        <a:p>
          <a:pPr marL="228600" lvl="2" indent="-114300" algn="l" defTabSz="533400">
            <a:lnSpc>
              <a:spcPct val="90000"/>
            </a:lnSpc>
            <a:spcBef>
              <a:spcPct val="0"/>
            </a:spcBef>
            <a:spcAft>
              <a:spcPct val="15000"/>
            </a:spcAft>
            <a:buChar char="•"/>
          </a:pPr>
          <a:r>
            <a:rPr lang="en-US" sz="1200" kern="1200" dirty="0"/>
            <a:t>Occupied space &lt; 2 mrem/h</a:t>
          </a:r>
        </a:p>
        <a:p>
          <a:pPr marL="114300" lvl="1" indent="-114300" algn="l" defTabSz="533400">
            <a:lnSpc>
              <a:spcPct val="90000"/>
            </a:lnSpc>
            <a:spcBef>
              <a:spcPct val="0"/>
            </a:spcBef>
            <a:spcAft>
              <a:spcPct val="15000"/>
            </a:spcAft>
            <a:buChar char="•"/>
          </a:pPr>
          <a:r>
            <a:rPr lang="en-US" sz="1200" kern="1200" dirty="0"/>
            <a:t>Provide any special conditions, like routing.</a:t>
          </a:r>
        </a:p>
        <a:p>
          <a:pPr marL="114300" lvl="1" indent="-114300" algn="l" defTabSz="533400">
            <a:lnSpc>
              <a:spcPct val="90000"/>
            </a:lnSpc>
            <a:spcBef>
              <a:spcPct val="0"/>
            </a:spcBef>
            <a:spcAft>
              <a:spcPct val="15000"/>
            </a:spcAft>
            <a:buChar char="•"/>
          </a:pPr>
          <a:r>
            <a:rPr lang="en-US" sz="1200" kern="1200" dirty="0"/>
            <a:t>Review to ensure load is not dispersible and does not present any risk beyond the transport of the material within normal regulations.</a:t>
          </a:r>
        </a:p>
        <a:p>
          <a:pPr marL="114300" lvl="1" indent="-114300" algn="l" defTabSz="533400">
            <a:lnSpc>
              <a:spcPct val="90000"/>
            </a:lnSpc>
            <a:spcBef>
              <a:spcPct val="0"/>
            </a:spcBef>
            <a:spcAft>
              <a:spcPct val="15000"/>
            </a:spcAft>
            <a:buChar char="•"/>
          </a:pPr>
          <a:r>
            <a:rPr lang="en-US" sz="1200" kern="1200" dirty="0"/>
            <a:t>Sign permit.</a:t>
          </a:r>
        </a:p>
        <a:p>
          <a:pPr marL="114300" lvl="1" indent="-114300" algn="l" defTabSz="533400">
            <a:lnSpc>
              <a:spcPct val="90000"/>
            </a:lnSpc>
            <a:spcBef>
              <a:spcPct val="0"/>
            </a:spcBef>
            <a:spcAft>
              <a:spcPct val="15000"/>
            </a:spcAft>
            <a:buChar char="•"/>
          </a:pPr>
          <a:r>
            <a:rPr lang="en-US" sz="1200" kern="1200" dirty="0"/>
            <a:t>Date transmittal in Section 6 and distribute permit.</a:t>
          </a:r>
        </a:p>
      </dsp:txBody>
      <dsp:txXfrm>
        <a:off x="0" y="931113"/>
        <a:ext cx="12192000" cy="2315250"/>
      </dsp:txXfrm>
    </dsp:sp>
    <dsp:sp modelId="{B0253C2A-53B9-4361-8B54-7E14E64E239E}">
      <dsp:nvSpPr>
        <dsp:cNvPr id="0" name=""/>
        <dsp:cNvSpPr/>
      </dsp:nvSpPr>
      <dsp:spPr>
        <a:xfrm>
          <a:off x="609600" y="798767"/>
          <a:ext cx="9601200" cy="365761"/>
        </a:xfrm>
        <a:prstGeom prst="roundRect">
          <a:avLst/>
        </a:prstGeom>
        <a:gradFill rotWithShape="0">
          <a:gsLst>
            <a:gs pos="0">
              <a:srgbClr val="ED7D31">
                <a:hueOff val="-727682"/>
                <a:satOff val="-41964"/>
                <a:lumOff val="4314"/>
                <a:alphaOff val="0"/>
                <a:satMod val="103000"/>
                <a:lumMod val="102000"/>
                <a:tint val="94000"/>
              </a:srgbClr>
            </a:gs>
            <a:gs pos="50000">
              <a:srgbClr val="ED7D31">
                <a:hueOff val="-727682"/>
                <a:satOff val="-41964"/>
                <a:lumOff val="4314"/>
                <a:alphaOff val="0"/>
                <a:satMod val="110000"/>
                <a:lumMod val="100000"/>
                <a:shade val="100000"/>
              </a:srgbClr>
            </a:gs>
            <a:gs pos="100000">
              <a:srgbClr val="ED7D31">
                <a:hueOff val="-727682"/>
                <a:satOff val="-41964"/>
                <a:lumOff val="4314"/>
                <a:alphaOff val="0"/>
                <a:lumMod val="99000"/>
                <a:satMod val="120000"/>
                <a:shade val="78000"/>
              </a:srgbClr>
            </a:gs>
          </a:gsLst>
          <a:lin ang="5400000" scaled="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prstClr val="white"/>
              </a:solidFill>
              <a:latin typeface="Calibri" panose="020F0502020204030204"/>
              <a:ea typeface="+mn-ea"/>
              <a:cs typeface="+mn-cs"/>
            </a:rPr>
            <a:t>Process Details</a:t>
          </a:r>
        </a:p>
      </dsp:txBody>
      <dsp:txXfrm>
        <a:off x="627455" y="816622"/>
        <a:ext cx="9565490" cy="330051"/>
      </dsp:txXfrm>
    </dsp:sp>
    <dsp:sp modelId="{FE8B10D5-3B40-4574-A2D1-469F47820A9F}">
      <dsp:nvSpPr>
        <dsp:cNvPr id="0" name=""/>
        <dsp:cNvSpPr/>
      </dsp:nvSpPr>
      <dsp:spPr>
        <a:xfrm>
          <a:off x="0" y="3727577"/>
          <a:ext cx="12192000" cy="378000"/>
        </a:xfrm>
        <a:prstGeom prst="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016C97B-D1AE-4F07-8670-4EDAC7C14770}">
      <dsp:nvSpPr>
        <dsp:cNvPr id="0" name=""/>
        <dsp:cNvSpPr/>
      </dsp:nvSpPr>
      <dsp:spPr>
        <a:xfrm>
          <a:off x="609600" y="3339379"/>
          <a:ext cx="9601200" cy="609598"/>
        </a:xfrm>
        <a:prstGeom prst="roundRect">
          <a:avLst/>
        </a:prstGeom>
        <a:gradFill rotWithShape="0">
          <a:gsLst>
            <a:gs pos="0">
              <a:srgbClr val="ED7D31">
                <a:hueOff val="-1455363"/>
                <a:satOff val="-83928"/>
                <a:lumOff val="8628"/>
                <a:alphaOff val="0"/>
                <a:satMod val="103000"/>
                <a:lumMod val="102000"/>
                <a:tint val="94000"/>
              </a:srgbClr>
            </a:gs>
            <a:gs pos="50000">
              <a:srgbClr val="ED7D31">
                <a:hueOff val="-1455363"/>
                <a:satOff val="-83928"/>
                <a:lumOff val="8628"/>
                <a:alphaOff val="0"/>
                <a:satMod val="110000"/>
                <a:lumMod val="100000"/>
                <a:shade val="100000"/>
              </a:srgbClr>
            </a:gs>
            <a:gs pos="100000">
              <a:srgbClr val="ED7D31">
                <a:hueOff val="-1455363"/>
                <a:satOff val="-83928"/>
                <a:lumOff val="8628"/>
                <a:alphaOff val="0"/>
                <a:lumMod val="99000"/>
                <a:satMod val="120000"/>
                <a:shade val="78000"/>
              </a:srgbClr>
            </a:gs>
          </a:gsLst>
          <a:lin ang="5400000" scaled="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If the Detection State Official is the same as the Origin State Official, then check the box next to ⑧. Details need not be completed. </a:t>
          </a:r>
        </a:p>
      </dsp:txBody>
      <dsp:txXfrm>
        <a:off x="639358" y="3369137"/>
        <a:ext cx="9541684" cy="550082"/>
      </dsp:txXfrm>
    </dsp:sp>
    <dsp:sp modelId="{A3156D9D-BE8C-4DAC-A9AC-496EEF47659C}">
      <dsp:nvSpPr>
        <dsp:cNvPr id="0" name=""/>
        <dsp:cNvSpPr/>
      </dsp:nvSpPr>
      <dsp:spPr>
        <a:xfrm>
          <a:off x="0" y="4650977"/>
          <a:ext cx="12192000" cy="378000"/>
        </a:xfrm>
        <a:prstGeom prst="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0D7B1D0-195A-44C1-A63C-B6146FB83115}">
      <dsp:nvSpPr>
        <dsp:cNvPr id="0" name=""/>
        <dsp:cNvSpPr/>
      </dsp:nvSpPr>
      <dsp:spPr>
        <a:xfrm>
          <a:off x="609600" y="4186577"/>
          <a:ext cx="9601200" cy="685799"/>
        </a:xfrm>
        <a:prstGeom prst="roundRect">
          <a:avLst/>
        </a:prstGeom>
        <a:gradFill rotWithShape="0">
          <a:gsLst>
            <a:gs pos="0">
              <a:srgbClr val="ED7D31">
                <a:hueOff val="-1455363"/>
                <a:satOff val="-83928"/>
                <a:lumOff val="8628"/>
                <a:alphaOff val="0"/>
                <a:satMod val="103000"/>
                <a:lumMod val="102000"/>
                <a:tint val="94000"/>
              </a:srgbClr>
            </a:gs>
            <a:gs pos="50000">
              <a:srgbClr val="ED7D31">
                <a:hueOff val="-1455363"/>
                <a:satOff val="-83928"/>
                <a:lumOff val="8628"/>
                <a:alphaOff val="0"/>
                <a:satMod val="110000"/>
                <a:lumMod val="100000"/>
                <a:shade val="100000"/>
              </a:srgbClr>
            </a:gs>
            <a:gs pos="100000">
              <a:srgbClr val="ED7D31">
                <a:hueOff val="-1455363"/>
                <a:satOff val="-83928"/>
                <a:lumOff val="8628"/>
                <a:alphaOff val="0"/>
                <a:lumMod val="99000"/>
                <a:satMod val="120000"/>
                <a:shade val="78000"/>
              </a:srgbClr>
            </a:gs>
          </a:gsLst>
          <a:lin ang="5400000" scaled="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533400">
            <a:lnSpc>
              <a:spcPct val="90000"/>
            </a:lnSpc>
            <a:spcBef>
              <a:spcPct val="0"/>
            </a:spcBef>
            <a:spcAft>
              <a:spcPct val="35000"/>
            </a:spcAft>
            <a:buNone/>
          </a:pPr>
          <a:r>
            <a:rPr lang="en-US" sz="2000" kern="1200" dirty="0">
              <a:solidFill>
                <a:prstClr val="white"/>
              </a:solidFill>
              <a:latin typeface="Calibri" panose="020F0502020204030204"/>
              <a:ea typeface="+mn-ea"/>
              <a:cs typeface="+mn-cs"/>
            </a:rPr>
            <a:t>If the permit process is initiated, but not completed see special conditions section of this document.</a:t>
          </a:r>
        </a:p>
      </dsp:txBody>
      <dsp:txXfrm>
        <a:off x="643078" y="4220055"/>
        <a:ext cx="9534244" cy="6188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6A89D9-7B36-443E-A7E1-D7A5076EA445}">
      <dsp:nvSpPr>
        <dsp:cNvPr id="0" name=""/>
        <dsp:cNvSpPr/>
      </dsp:nvSpPr>
      <dsp:spPr>
        <a:xfrm>
          <a:off x="0" y="117768"/>
          <a:ext cx="7701455" cy="1223775"/>
        </a:xfrm>
        <a:prstGeom prst="rect">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97718" tIns="437388" rIns="597718"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a:ln>
                <a:noFill/>
              </a:ln>
            </a:rPr>
            <a:t>Detection Facility</a:t>
          </a:r>
        </a:p>
        <a:p>
          <a:pPr marL="228600" lvl="1" indent="-228600" algn="l" defTabSz="933450">
            <a:lnSpc>
              <a:spcPct val="90000"/>
            </a:lnSpc>
            <a:spcBef>
              <a:spcPct val="0"/>
            </a:spcBef>
            <a:spcAft>
              <a:spcPct val="15000"/>
            </a:spcAft>
            <a:buChar char="•"/>
          </a:pPr>
          <a:r>
            <a:rPr lang="en-US" sz="2100" kern="1200">
              <a:ln>
                <a:noFill/>
              </a:ln>
            </a:rPr>
            <a:t>Carrier</a:t>
          </a:r>
        </a:p>
      </dsp:txBody>
      <dsp:txXfrm>
        <a:off x="0" y="117768"/>
        <a:ext cx="7701455" cy="1223775"/>
      </dsp:txXfrm>
    </dsp:sp>
    <dsp:sp modelId="{B5612C76-D586-4FEF-974F-C41AB83917C9}">
      <dsp:nvSpPr>
        <dsp:cNvPr id="0" name=""/>
        <dsp:cNvSpPr/>
      </dsp:nvSpPr>
      <dsp:spPr>
        <a:xfrm>
          <a:off x="385072" y="23466"/>
          <a:ext cx="6400810" cy="40426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768" tIns="0" rIns="203768" bIns="0" numCol="1" spcCol="1270" anchor="ctr" anchorCtr="0">
          <a:noAutofit/>
        </a:bodyPr>
        <a:lstStyle/>
        <a:p>
          <a:pPr marL="0" lvl="0" indent="0" algn="l" defTabSz="933450">
            <a:lnSpc>
              <a:spcPct val="90000"/>
            </a:lnSpc>
            <a:spcBef>
              <a:spcPct val="0"/>
            </a:spcBef>
            <a:spcAft>
              <a:spcPct val="35000"/>
            </a:spcAft>
            <a:buNone/>
          </a:pPr>
          <a:r>
            <a:rPr lang="en-US" sz="2100" kern="1200">
              <a:ln>
                <a:noFill/>
              </a:ln>
            </a:rPr>
            <a:t>Responsible parties</a:t>
          </a:r>
        </a:p>
      </dsp:txBody>
      <dsp:txXfrm>
        <a:off x="404806" y="43200"/>
        <a:ext cx="6361342" cy="364794"/>
      </dsp:txXfrm>
    </dsp:sp>
    <dsp:sp modelId="{8D82CB63-76AE-49EC-8EE5-6B990E68DCDF}">
      <dsp:nvSpPr>
        <dsp:cNvPr id="0" name=""/>
        <dsp:cNvSpPr/>
      </dsp:nvSpPr>
      <dsp:spPr>
        <a:xfrm>
          <a:off x="0" y="1529030"/>
          <a:ext cx="7701455" cy="3704400"/>
        </a:xfrm>
        <a:prstGeom prst="rect">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97718" tIns="437388" rIns="597718"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ln>
                <a:noFill/>
              </a:ln>
            </a:rPr>
            <a:t>Detection Facility provides executed Shipment Approval and the Special Permit to vehicle operator. The permit shall be printed and carried by the Operator.</a:t>
          </a:r>
        </a:p>
        <a:p>
          <a:pPr marL="228600" lvl="1" indent="-228600" algn="l" defTabSz="933450">
            <a:lnSpc>
              <a:spcPct val="90000"/>
            </a:lnSpc>
            <a:spcBef>
              <a:spcPct val="0"/>
            </a:spcBef>
            <a:spcAft>
              <a:spcPct val="15000"/>
            </a:spcAft>
            <a:buChar char="•"/>
          </a:pPr>
          <a:r>
            <a:rPr lang="en-US" sz="2100" kern="1200" dirty="0">
              <a:ln>
                <a:noFill/>
              </a:ln>
            </a:rPr>
            <a:t>Marking shall be placed on two opposing sides of the conveyance.</a:t>
          </a:r>
        </a:p>
        <a:p>
          <a:pPr marL="228600" lvl="1" indent="-228600" algn="l" defTabSz="933450">
            <a:lnSpc>
              <a:spcPct val="90000"/>
            </a:lnSpc>
            <a:spcBef>
              <a:spcPct val="0"/>
            </a:spcBef>
            <a:spcAft>
              <a:spcPct val="15000"/>
            </a:spcAft>
            <a:buChar char="•"/>
          </a:pPr>
          <a:r>
            <a:rPr lang="en-US" sz="2100" kern="1200" dirty="0">
              <a:ln>
                <a:noFill/>
              </a:ln>
            </a:rPr>
            <a:t>Transit to Destination Facility via most appropriate route without unnecessary or avoidable delay.</a:t>
          </a:r>
        </a:p>
        <a:p>
          <a:pPr marL="228600" lvl="1" indent="-228600" algn="l" defTabSz="933450">
            <a:lnSpc>
              <a:spcPct val="90000"/>
            </a:lnSpc>
            <a:spcBef>
              <a:spcPct val="0"/>
            </a:spcBef>
            <a:spcAft>
              <a:spcPct val="15000"/>
            </a:spcAft>
            <a:buChar char="•"/>
          </a:pPr>
          <a:r>
            <a:rPr lang="en-US" sz="2100" kern="1200">
              <a:ln>
                <a:noFill/>
              </a:ln>
            </a:rPr>
            <a:t>Report any emergencies to the National Response Center (800-424-8802) and the Radiation Control Official authorizing the shipment.</a:t>
          </a:r>
        </a:p>
      </dsp:txBody>
      <dsp:txXfrm>
        <a:off x="0" y="1529030"/>
        <a:ext cx="7701455" cy="3704400"/>
      </dsp:txXfrm>
    </dsp:sp>
    <dsp:sp modelId="{0067C127-D4FC-4BB9-8F48-7E6A568708FA}">
      <dsp:nvSpPr>
        <dsp:cNvPr id="0" name=""/>
        <dsp:cNvSpPr/>
      </dsp:nvSpPr>
      <dsp:spPr>
        <a:xfrm>
          <a:off x="385072" y="1454943"/>
          <a:ext cx="6400810" cy="384046"/>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768" tIns="0" rIns="203768" bIns="0" numCol="1" spcCol="1270" anchor="ctr" anchorCtr="0">
          <a:noAutofit/>
        </a:bodyPr>
        <a:lstStyle/>
        <a:p>
          <a:pPr marL="0" lvl="0" indent="0" algn="l" defTabSz="933450">
            <a:lnSpc>
              <a:spcPct val="90000"/>
            </a:lnSpc>
            <a:spcBef>
              <a:spcPct val="0"/>
            </a:spcBef>
            <a:spcAft>
              <a:spcPct val="35000"/>
            </a:spcAft>
            <a:buNone/>
          </a:pPr>
          <a:r>
            <a:rPr lang="en-US" sz="2100" kern="1200">
              <a:ln>
                <a:noFill/>
              </a:ln>
            </a:rPr>
            <a:t>Process Detail</a:t>
          </a:r>
        </a:p>
      </dsp:txBody>
      <dsp:txXfrm>
        <a:off x="403820" y="1473691"/>
        <a:ext cx="6363314" cy="3465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2676D8-E4DA-4FC4-9617-C8416EFD624C}">
      <dsp:nvSpPr>
        <dsp:cNvPr id="0" name=""/>
        <dsp:cNvSpPr/>
      </dsp:nvSpPr>
      <dsp:spPr>
        <a:xfrm>
          <a:off x="0" y="8091"/>
          <a:ext cx="12192000" cy="1267875"/>
        </a:xfrm>
        <a:prstGeom prst="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46235" tIns="728980" rIns="946235"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Disposition State Official, often the same as Destination State Official. If so, check the box next to ⑨. Details need not be completed. </a:t>
          </a:r>
        </a:p>
        <a:p>
          <a:pPr marL="114300" lvl="1" indent="-114300" algn="l" defTabSz="622300">
            <a:lnSpc>
              <a:spcPct val="90000"/>
            </a:lnSpc>
            <a:spcBef>
              <a:spcPct val="0"/>
            </a:spcBef>
            <a:spcAft>
              <a:spcPct val="15000"/>
            </a:spcAft>
            <a:buChar char="•"/>
          </a:pPr>
          <a:r>
            <a:rPr lang="en-US" sz="1400" kern="1200" dirty="0"/>
            <a:t>Information provided by Destination Facility.</a:t>
          </a:r>
        </a:p>
      </dsp:txBody>
      <dsp:txXfrm>
        <a:off x="0" y="8091"/>
        <a:ext cx="12192000" cy="1267875"/>
      </dsp:txXfrm>
    </dsp:sp>
    <dsp:sp modelId="{F572EC3E-7D64-48D9-A840-47DB70F35A95}">
      <dsp:nvSpPr>
        <dsp:cNvPr id="0" name=""/>
        <dsp:cNvSpPr/>
      </dsp:nvSpPr>
      <dsp:spPr>
        <a:xfrm>
          <a:off x="609600" y="187806"/>
          <a:ext cx="9601200" cy="336885"/>
        </a:xfrm>
        <a:prstGeom prst="roundRect">
          <a:avLst/>
        </a:prstGeom>
        <a:gradFill rotWithShape="0">
          <a:gsLst>
            <a:gs pos="0">
              <a:srgbClr val="ED7D31">
                <a:hueOff val="0"/>
                <a:satOff val="0"/>
                <a:lumOff val="0"/>
                <a:alphaOff val="0"/>
                <a:satMod val="103000"/>
                <a:lumMod val="102000"/>
                <a:tint val="94000"/>
              </a:srgbClr>
            </a:gs>
            <a:gs pos="50000">
              <a:srgbClr val="ED7D31">
                <a:hueOff val="0"/>
                <a:satOff val="0"/>
                <a:lumOff val="0"/>
                <a:alphaOff val="0"/>
                <a:satMod val="110000"/>
                <a:lumMod val="100000"/>
                <a:shade val="100000"/>
              </a:srgbClr>
            </a:gs>
            <a:gs pos="100000">
              <a:srgbClr val="ED7D31">
                <a:hueOff val="0"/>
                <a:satOff val="0"/>
                <a:lumOff val="0"/>
                <a:alphaOff val="0"/>
                <a:lumMod val="99000"/>
                <a:satMod val="120000"/>
                <a:shade val="78000"/>
              </a:srgbClr>
            </a:gs>
          </a:gsLst>
          <a:lin ang="5400000" scaled="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prstClr val="white"/>
              </a:solidFill>
              <a:latin typeface="Calibri" panose="020F0502020204030204"/>
              <a:ea typeface="+mn-ea"/>
              <a:cs typeface="+mn-cs"/>
            </a:rPr>
            <a:t>Section Completed by:</a:t>
          </a:r>
        </a:p>
      </dsp:txBody>
      <dsp:txXfrm>
        <a:off x="626045" y="204251"/>
        <a:ext cx="9568310" cy="303995"/>
      </dsp:txXfrm>
    </dsp:sp>
    <dsp:sp modelId="{A4AC92F9-5B8C-48F4-BEE4-6D54A6B530BB}">
      <dsp:nvSpPr>
        <dsp:cNvPr id="0" name=""/>
        <dsp:cNvSpPr/>
      </dsp:nvSpPr>
      <dsp:spPr>
        <a:xfrm>
          <a:off x="0" y="1266316"/>
          <a:ext cx="12192000" cy="2425500"/>
        </a:xfrm>
        <a:prstGeom prst="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46235" tIns="728980" rIns="946235"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Work with Destination Facility to identify source of radioactivity, per agency protocol.</a:t>
          </a:r>
        </a:p>
        <a:p>
          <a:pPr marL="114300" lvl="1" indent="-114300" algn="l" defTabSz="622300">
            <a:lnSpc>
              <a:spcPct val="90000"/>
            </a:lnSpc>
            <a:spcBef>
              <a:spcPct val="0"/>
            </a:spcBef>
            <a:spcAft>
              <a:spcPct val="15000"/>
            </a:spcAft>
            <a:buChar char="•"/>
          </a:pPr>
          <a:r>
            <a:rPr lang="en-US" sz="1400" kern="1200" dirty="0"/>
            <a:t>Assist in determining appropriate disposition if appropriate.</a:t>
          </a:r>
        </a:p>
        <a:p>
          <a:pPr marL="114300" lvl="1" indent="-114300" algn="l" defTabSz="622300">
            <a:lnSpc>
              <a:spcPct val="90000"/>
            </a:lnSpc>
            <a:spcBef>
              <a:spcPct val="0"/>
            </a:spcBef>
            <a:spcAft>
              <a:spcPct val="15000"/>
            </a:spcAft>
            <a:buChar char="•"/>
          </a:pPr>
          <a:r>
            <a:rPr lang="en-US" sz="1400" kern="1200" dirty="0"/>
            <a:t>Complete Section 4.</a:t>
          </a:r>
        </a:p>
        <a:p>
          <a:pPr marL="228600" lvl="2" indent="-114300" algn="l" defTabSz="622300">
            <a:lnSpc>
              <a:spcPct val="90000"/>
            </a:lnSpc>
            <a:spcBef>
              <a:spcPct val="0"/>
            </a:spcBef>
            <a:spcAft>
              <a:spcPct val="15000"/>
            </a:spcAft>
            <a:buChar char="•"/>
          </a:pPr>
          <a:r>
            <a:rPr lang="en-US" sz="1400" kern="1200" dirty="0"/>
            <a:t>Identification: enter any description of the material </a:t>
          </a:r>
        </a:p>
        <a:p>
          <a:pPr marL="228600" lvl="2" indent="-114300" algn="l" defTabSz="622300">
            <a:lnSpc>
              <a:spcPct val="90000"/>
            </a:lnSpc>
            <a:spcBef>
              <a:spcPct val="0"/>
            </a:spcBef>
            <a:spcAft>
              <a:spcPct val="15000"/>
            </a:spcAft>
            <a:buChar char="•"/>
          </a:pPr>
          <a:r>
            <a:rPr lang="en-US" sz="1400" kern="1200" dirty="0"/>
            <a:t>Radionuclide: specific radionuclide, not just “NORM”</a:t>
          </a:r>
        </a:p>
        <a:p>
          <a:pPr marL="228600" lvl="2" indent="-114300" algn="l" defTabSz="622300">
            <a:lnSpc>
              <a:spcPct val="90000"/>
            </a:lnSpc>
            <a:spcBef>
              <a:spcPct val="0"/>
            </a:spcBef>
            <a:spcAft>
              <a:spcPct val="15000"/>
            </a:spcAft>
            <a:buChar char="•"/>
          </a:pPr>
          <a:r>
            <a:rPr lang="en-US" sz="1400" kern="1200" dirty="0"/>
            <a:t>Disposition: enter intended disposal pathway (could be store in place)</a:t>
          </a:r>
        </a:p>
        <a:p>
          <a:pPr marL="114300" lvl="1" indent="-114300" algn="l" defTabSz="622300">
            <a:lnSpc>
              <a:spcPct val="90000"/>
            </a:lnSpc>
            <a:spcBef>
              <a:spcPct val="0"/>
            </a:spcBef>
            <a:spcAft>
              <a:spcPct val="15000"/>
            </a:spcAft>
            <a:buChar char="•"/>
          </a:pPr>
          <a:r>
            <a:rPr lang="en-US" sz="1400" kern="1200" dirty="0"/>
            <a:t>Enter date in Section 6 and complete transmittals.</a:t>
          </a:r>
        </a:p>
      </dsp:txBody>
      <dsp:txXfrm>
        <a:off x="0" y="1266316"/>
        <a:ext cx="12192000" cy="2425500"/>
      </dsp:txXfrm>
    </dsp:sp>
    <dsp:sp modelId="{B0253C2A-53B9-4361-8B54-7E14E64E239E}">
      <dsp:nvSpPr>
        <dsp:cNvPr id="0" name=""/>
        <dsp:cNvSpPr/>
      </dsp:nvSpPr>
      <dsp:spPr>
        <a:xfrm>
          <a:off x="609600" y="1464966"/>
          <a:ext cx="9601200" cy="345987"/>
        </a:xfrm>
        <a:prstGeom prst="roundRect">
          <a:avLst/>
        </a:prstGeom>
        <a:gradFill rotWithShape="0">
          <a:gsLst>
            <a:gs pos="0">
              <a:srgbClr val="ED7D31">
                <a:hueOff val="-727682"/>
                <a:satOff val="-41964"/>
                <a:lumOff val="4314"/>
                <a:alphaOff val="0"/>
                <a:satMod val="103000"/>
                <a:lumMod val="102000"/>
                <a:tint val="94000"/>
              </a:srgbClr>
            </a:gs>
            <a:gs pos="50000">
              <a:srgbClr val="ED7D31">
                <a:hueOff val="-727682"/>
                <a:satOff val="-41964"/>
                <a:lumOff val="4314"/>
                <a:alphaOff val="0"/>
                <a:satMod val="110000"/>
                <a:lumMod val="100000"/>
                <a:shade val="100000"/>
              </a:srgbClr>
            </a:gs>
            <a:gs pos="100000">
              <a:srgbClr val="ED7D31">
                <a:hueOff val="-727682"/>
                <a:satOff val="-41964"/>
                <a:lumOff val="4314"/>
                <a:alphaOff val="0"/>
                <a:lumMod val="99000"/>
                <a:satMod val="120000"/>
                <a:shade val="78000"/>
              </a:srgbClr>
            </a:gs>
          </a:gsLst>
          <a:lin ang="5400000" scaled="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prstClr val="white"/>
              </a:solidFill>
              <a:latin typeface="Calibri" panose="020F0502020204030204"/>
              <a:ea typeface="+mn-ea"/>
              <a:cs typeface="+mn-cs"/>
            </a:rPr>
            <a:t>Process Details</a:t>
          </a:r>
        </a:p>
      </dsp:txBody>
      <dsp:txXfrm>
        <a:off x="626490" y="1481856"/>
        <a:ext cx="9567420" cy="312207"/>
      </dsp:txXfrm>
    </dsp:sp>
    <dsp:sp modelId="{FE8B10D5-3B40-4574-A2D1-469F47820A9F}">
      <dsp:nvSpPr>
        <dsp:cNvPr id="0" name=""/>
        <dsp:cNvSpPr/>
      </dsp:nvSpPr>
      <dsp:spPr>
        <a:xfrm>
          <a:off x="0" y="4145292"/>
          <a:ext cx="12192000" cy="882000"/>
        </a:xfrm>
        <a:prstGeom prst="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016C97B-D1AE-4F07-8670-4EDAC7C14770}">
      <dsp:nvSpPr>
        <dsp:cNvPr id="0" name=""/>
        <dsp:cNvSpPr/>
      </dsp:nvSpPr>
      <dsp:spPr>
        <a:xfrm>
          <a:off x="609600" y="3908854"/>
          <a:ext cx="9601200" cy="753037"/>
        </a:xfrm>
        <a:prstGeom prst="roundRect">
          <a:avLst/>
        </a:prstGeom>
        <a:gradFill rotWithShape="0">
          <a:gsLst>
            <a:gs pos="0">
              <a:srgbClr val="ED7D31">
                <a:hueOff val="-1455363"/>
                <a:satOff val="-83928"/>
                <a:lumOff val="8628"/>
                <a:alphaOff val="0"/>
                <a:satMod val="103000"/>
                <a:lumMod val="102000"/>
                <a:tint val="94000"/>
              </a:srgbClr>
            </a:gs>
            <a:gs pos="50000">
              <a:srgbClr val="ED7D31">
                <a:hueOff val="-1455363"/>
                <a:satOff val="-83928"/>
                <a:lumOff val="8628"/>
                <a:alphaOff val="0"/>
                <a:satMod val="110000"/>
                <a:lumMod val="100000"/>
                <a:shade val="100000"/>
              </a:srgbClr>
            </a:gs>
            <a:gs pos="100000">
              <a:srgbClr val="ED7D31">
                <a:hueOff val="-1455363"/>
                <a:satOff val="-83928"/>
                <a:lumOff val="8628"/>
                <a:alphaOff val="0"/>
                <a:lumMod val="99000"/>
                <a:satMod val="120000"/>
                <a:shade val="78000"/>
              </a:srgbClr>
            </a:gs>
          </a:gsLst>
          <a:lin ang="5400000" scaled="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See Special Conditions Section of this document for guidance on closing permits without identification and disposition details.</a:t>
          </a:r>
        </a:p>
      </dsp:txBody>
      <dsp:txXfrm>
        <a:off x="646360" y="3945614"/>
        <a:ext cx="9527680" cy="67951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5F2C2FA-C8A6-27D3-FEC6-E5089009F1AF}"/>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B049D857-9AD2-3C96-E3DE-49950374AB60}"/>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50F4FFF-5AAC-412A-AC78-479B178B0A0E}" type="datetimeFigureOut">
              <a:rPr lang="en-US" smtClean="0"/>
              <a:t>2/23/2024</a:t>
            </a:fld>
            <a:endParaRPr lang="en-US"/>
          </a:p>
        </p:txBody>
      </p:sp>
      <p:sp>
        <p:nvSpPr>
          <p:cNvPr id="4" name="Footer Placeholder 3">
            <a:extLst>
              <a:ext uri="{FF2B5EF4-FFF2-40B4-BE49-F238E27FC236}">
                <a16:creationId xmlns:a16="http://schemas.microsoft.com/office/drawing/2014/main" id="{64FB0ACA-457E-01D6-9982-524C1BCB347F}"/>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08B75AC-5DFB-329B-06DB-9892B2F18A9D}"/>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0F11E09-2842-47DD-9789-7DDE15CE6492}" type="slidenum">
              <a:rPr lang="en-US" smtClean="0"/>
              <a:t>‹#›</a:t>
            </a:fld>
            <a:endParaRPr lang="en-US"/>
          </a:p>
        </p:txBody>
      </p:sp>
    </p:spTree>
    <p:extLst>
      <p:ext uri="{BB962C8B-B14F-4D97-AF65-F5344CB8AC3E}">
        <p14:creationId xmlns:p14="http://schemas.microsoft.com/office/powerpoint/2010/main" val="1683956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B6229E0-32D3-4EB1-9C1B-42F921E35528}" type="datetimeFigureOut">
              <a:rPr lang="en-US" smtClean="0"/>
              <a:t>2/23/2024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A08A73D-D2AE-4518-80AC-423E236CE7BB}" type="slidenum">
              <a:rPr lang="en-US" smtClean="0"/>
              <a:t>‹#›</a:t>
            </a:fld>
            <a:endParaRPr lang="en-US"/>
          </a:p>
        </p:txBody>
      </p:sp>
    </p:spTree>
    <p:extLst>
      <p:ext uri="{BB962C8B-B14F-4D97-AF65-F5344CB8AC3E}">
        <p14:creationId xmlns:p14="http://schemas.microsoft.com/office/powerpoint/2010/main" val="156221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08A73D-D2AE-4518-80AC-423E236CE7BB}" type="slidenum">
              <a:rPr lang="en-US" smtClean="0"/>
              <a:t>1</a:t>
            </a:fld>
            <a:endParaRPr lang="en-US"/>
          </a:p>
        </p:txBody>
      </p:sp>
    </p:spTree>
    <p:extLst>
      <p:ext uri="{BB962C8B-B14F-4D97-AF65-F5344CB8AC3E}">
        <p14:creationId xmlns:p14="http://schemas.microsoft.com/office/powerpoint/2010/main" val="15811294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C3B97-9C99-0A87-1FBC-61CE19D8748D}"/>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49BF4F61-3638-F790-185B-8B4884739A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C5365114-B517-4F81-E295-C2518AE10FCF}"/>
              </a:ext>
            </a:extLst>
          </p:cNvPr>
          <p:cNvSpPr>
            <a:spLocks noGrp="1"/>
          </p:cNvSpPr>
          <p:nvPr>
            <p:ph type="ftr" sz="quarter" idx="11"/>
          </p:nvPr>
        </p:nvSpPr>
        <p:spPr/>
        <p:txBody>
          <a:bodyPr/>
          <a:lstStyle/>
          <a:p>
            <a:r>
              <a:rPr lang="en-US"/>
              <a:t>Revised 2023</a:t>
            </a:r>
          </a:p>
        </p:txBody>
      </p:sp>
      <p:sp>
        <p:nvSpPr>
          <p:cNvPr id="6" name="Slide Number Placeholder 5">
            <a:extLst>
              <a:ext uri="{FF2B5EF4-FFF2-40B4-BE49-F238E27FC236}">
                <a16:creationId xmlns:a16="http://schemas.microsoft.com/office/drawing/2014/main" id="{591E0DB4-67CC-3CB1-B6A8-0E0808D46ABA}"/>
              </a:ext>
            </a:extLst>
          </p:cNvPr>
          <p:cNvSpPr>
            <a:spLocks noGrp="1"/>
          </p:cNvSpPr>
          <p:nvPr>
            <p:ph type="sldNum" sz="quarter" idx="12"/>
          </p:nvPr>
        </p:nvSpPr>
        <p:spPr/>
        <p:txBody>
          <a:bodyPr/>
          <a:lstStyle/>
          <a:p>
            <a:fld id="{C8D72C30-3850-4141-B0B5-97170EA6A567}" type="slidenum">
              <a:rPr lang="en-US" smtClean="0"/>
              <a:t>‹#›</a:t>
            </a:fld>
            <a:endParaRPr lang="en-US"/>
          </a:p>
        </p:txBody>
      </p:sp>
      <p:pic>
        <p:nvPicPr>
          <p:cNvPr id="8" name="Picture 7" descr="A blue text on a white background&#10;&#10;Description automatically generated">
            <a:extLst>
              <a:ext uri="{FF2B5EF4-FFF2-40B4-BE49-F238E27FC236}">
                <a16:creationId xmlns:a16="http://schemas.microsoft.com/office/drawing/2014/main" id="{A57C92D5-A6F5-A312-2C82-24B4B50E5C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65660" y="766761"/>
            <a:ext cx="2910865" cy="1066609"/>
          </a:xfrm>
          <a:prstGeom prst="rect">
            <a:avLst/>
          </a:prstGeom>
        </p:spPr>
      </p:pic>
    </p:spTree>
    <p:extLst>
      <p:ext uri="{BB962C8B-B14F-4D97-AF65-F5344CB8AC3E}">
        <p14:creationId xmlns:p14="http://schemas.microsoft.com/office/powerpoint/2010/main" val="2947490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D329E-9E49-0B7C-0480-A6BA96D0B5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CE79D4-6931-C6FB-F213-65775FE00E7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5">
            <a:extLst>
              <a:ext uri="{FF2B5EF4-FFF2-40B4-BE49-F238E27FC236}">
                <a16:creationId xmlns:a16="http://schemas.microsoft.com/office/drawing/2014/main" id="{4A59F35B-CAAC-AF42-9D7F-1C36CF5C5F0A}"/>
              </a:ext>
            </a:extLst>
          </p:cNvPr>
          <p:cNvSpPr>
            <a:spLocks noGrp="1"/>
          </p:cNvSpPr>
          <p:nvPr>
            <p:ph type="ftr" sz="quarter" idx="11"/>
          </p:nvPr>
        </p:nvSpPr>
        <p:spPr>
          <a:xfrm>
            <a:off x="4038600" y="6356350"/>
            <a:ext cx="4114800" cy="365125"/>
          </a:xfrm>
        </p:spPr>
        <p:txBody>
          <a:bodyPr/>
          <a:lstStyle/>
          <a:p>
            <a:r>
              <a:rPr lang="en-US" dirty="0"/>
              <a:t>Revised 2023</a:t>
            </a:r>
          </a:p>
        </p:txBody>
      </p:sp>
      <p:sp>
        <p:nvSpPr>
          <p:cNvPr id="11" name="Slide Number Placeholder 6">
            <a:extLst>
              <a:ext uri="{FF2B5EF4-FFF2-40B4-BE49-F238E27FC236}">
                <a16:creationId xmlns:a16="http://schemas.microsoft.com/office/drawing/2014/main" id="{9760E33D-722E-2FEB-5DCD-C4EF139BBA61}"/>
              </a:ext>
            </a:extLst>
          </p:cNvPr>
          <p:cNvSpPr>
            <a:spLocks noGrp="1"/>
          </p:cNvSpPr>
          <p:nvPr>
            <p:ph type="sldNum" sz="quarter" idx="12"/>
          </p:nvPr>
        </p:nvSpPr>
        <p:spPr>
          <a:xfrm>
            <a:off x="8610600" y="6356350"/>
            <a:ext cx="2743200" cy="365125"/>
          </a:xfrm>
        </p:spPr>
        <p:txBody>
          <a:bodyPr/>
          <a:lstStyle/>
          <a:p>
            <a:fld id="{C8D72C30-3850-4141-B0B5-97170EA6A567}" type="slidenum">
              <a:rPr lang="en-US" smtClean="0"/>
              <a:t>‹#›</a:t>
            </a:fld>
            <a:endParaRPr lang="en-US"/>
          </a:p>
        </p:txBody>
      </p:sp>
    </p:spTree>
    <p:extLst>
      <p:ext uri="{BB962C8B-B14F-4D97-AF65-F5344CB8AC3E}">
        <p14:creationId xmlns:p14="http://schemas.microsoft.com/office/powerpoint/2010/main" val="309713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A567A-3214-2884-8433-CEC3F33D00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3225AF7-A091-9D18-8D64-EB0411366A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6AEE8A1F-B664-E58D-1F7E-49E6FFF6D44E}"/>
              </a:ext>
            </a:extLst>
          </p:cNvPr>
          <p:cNvSpPr>
            <a:spLocks noGrp="1"/>
          </p:cNvSpPr>
          <p:nvPr>
            <p:ph type="ftr" sz="quarter" idx="11"/>
          </p:nvPr>
        </p:nvSpPr>
        <p:spPr/>
        <p:txBody>
          <a:bodyPr/>
          <a:lstStyle/>
          <a:p>
            <a:r>
              <a:rPr lang="en-US"/>
              <a:t>Revised 2023</a:t>
            </a:r>
          </a:p>
        </p:txBody>
      </p:sp>
      <p:sp>
        <p:nvSpPr>
          <p:cNvPr id="6" name="Slide Number Placeholder 5">
            <a:extLst>
              <a:ext uri="{FF2B5EF4-FFF2-40B4-BE49-F238E27FC236}">
                <a16:creationId xmlns:a16="http://schemas.microsoft.com/office/drawing/2014/main" id="{1DAEBB4F-DC68-BB11-6C76-807D9D3584C4}"/>
              </a:ext>
            </a:extLst>
          </p:cNvPr>
          <p:cNvSpPr>
            <a:spLocks noGrp="1"/>
          </p:cNvSpPr>
          <p:nvPr>
            <p:ph type="sldNum" sz="quarter" idx="12"/>
          </p:nvPr>
        </p:nvSpPr>
        <p:spPr/>
        <p:txBody>
          <a:bodyPr/>
          <a:lstStyle/>
          <a:p>
            <a:fld id="{C8D72C30-3850-4141-B0B5-97170EA6A567}" type="slidenum">
              <a:rPr lang="en-US" smtClean="0"/>
              <a:t>‹#›</a:t>
            </a:fld>
            <a:endParaRPr lang="en-US"/>
          </a:p>
        </p:txBody>
      </p:sp>
    </p:spTree>
    <p:extLst>
      <p:ext uri="{BB962C8B-B14F-4D97-AF65-F5344CB8AC3E}">
        <p14:creationId xmlns:p14="http://schemas.microsoft.com/office/powerpoint/2010/main" val="366794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57D6A8-7F97-FEE8-0E2C-AAEB39A8A7ED}"/>
              </a:ext>
            </a:extLst>
          </p:cNvPr>
          <p:cNvPicPr>
            <a:picLocks noChangeAspect="1"/>
          </p:cNvPicPr>
          <p:nvPr userDrawn="1"/>
        </p:nvPicPr>
        <p:blipFill>
          <a:blip r:embed="rId2"/>
          <a:stretch>
            <a:fillRect/>
          </a:stretch>
        </p:blipFill>
        <p:spPr>
          <a:xfrm>
            <a:off x="0" y="0"/>
            <a:ext cx="12192000" cy="1270065"/>
          </a:xfrm>
          <a:prstGeom prst="rect">
            <a:avLst/>
          </a:prstGeom>
        </p:spPr>
      </p:pic>
      <p:sp>
        <p:nvSpPr>
          <p:cNvPr id="2" name="Title 1">
            <a:extLst>
              <a:ext uri="{FF2B5EF4-FFF2-40B4-BE49-F238E27FC236}">
                <a16:creationId xmlns:a16="http://schemas.microsoft.com/office/drawing/2014/main" id="{D0BE6ED6-DA4F-6F85-98EC-A1A0EFC32D26}"/>
              </a:ext>
            </a:extLst>
          </p:cNvPr>
          <p:cNvSpPr>
            <a:spLocks noGrp="1"/>
          </p:cNvSpPr>
          <p:nvPr>
            <p:ph type="title"/>
          </p:nvPr>
        </p:nvSpPr>
        <p:spPr>
          <a:xfrm>
            <a:off x="638502" y="0"/>
            <a:ext cx="10949153" cy="1270065"/>
          </a:xfrm>
        </p:spPr>
        <p:txBody>
          <a:bodyPr/>
          <a:lstStyle>
            <a:lvl1pPr>
              <a:defRPr>
                <a:solidFill>
                  <a:schemeClr val="bg1"/>
                </a:solidFill>
              </a:defRPr>
            </a:lvl1pPr>
          </a:lstStyle>
          <a:p>
            <a:r>
              <a:rPr lang="en-US" dirty="0"/>
              <a:t>Click to edit Master title style</a:t>
            </a:r>
          </a:p>
        </p:txBody>
      </p:sp>
      <p:sp>
        <p:nvSpPr>
          <p:cNvPr id="4" name="Footer Placeholder 3">
            <a:extLst>
              <a:ext uri="{FF2B5EF4-FFF2-40B4-BE49-F238E27FC236}">
                <a16:creationId xmlns:a16="http://schemas.microsoft.com/office/drawing/2014/main" id="{9AB24E84-E6FB-4FB0-F8ED-CB53126AE2D2}"/>
              </a:ext>
            </a:extLst>
          </p:cNvPr>
          <p:cNvSpPr>
            <a:spLocks noGrp="1"/>
          </p:cNvSpPr>
          <p:nvPr>
            <p:ph type="ftr" sz="quarter" idx="11"/>
          </p:nvPr>
        </p:nvSpPr>
        <p:spPr/>
        <p:txBody>
          <a:bodyPr/>
          <a:lstStyle/>
          <a:p>
            <a:r>
              <a:rPr lang="en-US"/>
              <a:t>Revised 2023</a:t>
            </a:r>
          </a:p>
        </p:txBody>
      </p:sp>
      <p:sp>
        <p:nvSpPr>
          <p:cNvPr id="5" name="Slide Number Placeholder 4">
            <a:extLst>
              <a:ext uri="{FF2B5EF4-FFF2-40B4-BE49-F238E27FC236}">
                <a16:creationId xmlns:a16="http://schemas.microsoft.com/office/drawing/2014/main" id="{57DEBE3C-A768-4D59-DB1F-CCD8AECF5C58}"/>
              </a:ext>
            </a:extLst>
          </p:cNvPr>
          <p:cNvSpPr>
            <a:spLocks noGrp="1"/>
          </p:cNvSpPr>
          <p:nvPr>
            <p:ph type="sldNum" sz="quarter" idx="12"/>
          </p:nvPr>
        </p:nvSpPr>
        <p:spPr/>
        <p:txBody>
          <a:bodyPr/>
          <a:lstStyle/>
          <a:p>
            <a:fld id="{C8D72C30-3850-4141-B0B5-97170EA6A567}" type="slidenum">
              <a:rPr lang="en-US" smtClean="0"/>
              <a:t>‹#›</a:t>
            </a:fld>
            <a:endParaRPr lang="en-US"/>
          </a:p>
        </p:txBody>
      </p:sp>
    </p:spTree>
    <p:extLst>
      <p:ext uri="{BB962C8B-B14F-4D97-AF65-F5344CB8AC3E}">
        <p14:creationId xmlns:p14="http://schemas.microsoft.com/office/powerpoint/2010/main" val="1746258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57D6A8-7F97-FEE8-0E2C-AAEB39A8A7ED}"/>
              </a:ext>
            </a:extLst>
          </p:cNvPr>
          <p:cNvPicPr>
            <a:picLocks noChangeAspect="1"/>
          </p:cNvPicPr>
          <p:nvPr userDrawn="1"/>
        </p:nvPicPr>
        <p:blipFill>
          <a:blip r:embed="rId2"/>
          <a:stretch>
            <a:fillRect/>
          </a:stretch>
        </p:blipFill>
        <p:spPr>
          <a:xfrm>
            <a:off x="0" y="0"/>
            <a:ext cx="12192000" cy="1270065"/>
          </a:xfrm>
          <a:prstGeom prst="rect">
            <a:avLst/>
          </a:prstGeom>
        </p:spPr>
      </p:pic>
      <p:sp>
        <p:nvSpPr>
          <p:cNvPr id="2" name="Title 1">
            <a:extLst>
              <a:ext uri="{FF2B5EF4-FFF2-40B4-BE49-F238E27FC236}">
                <a16:creationId xmlns:a16="http://schemas.microsoft.com/office/drawing/2014/main" id="{D0BE6ED6-DA4F-6F85-98EC-A1A0EFC32D26}"/>
              </a:ext>
            </a:extLst>
          </p:cNvPr>
          <p:cNvSpPr>
            <a:spLocks noGrp="1"/>
          </p:cNvSpPr>
          <p:nvPr>
            <p:ph type="title"/>
          </p:nvPr>
        </p:nvSpPr>
        <p:spPr>
          <a:xfrm>
            <a:off x="638502" y="0"/>
            <a:ext cx="10949153" cy="1270065"/>
          </a:xfrm>
        </p:spPr>
        <p:txBody>
          <a:bodyPr/>
          <a:lstStyle>
            <a:lvl1pPr>
              <a:defRPr>
                <a:solidFill>
                  <a:schemeClr val="bg1"/>
                </a:solidFill>
              </a:defRPr>
            </a:lvl1pPr>
          </a:lstStyle>
          <a:p>
            <a:r>
              <a:rPr lang="en-US" dirty="0"/>
              <a:t>Click to edit Master title style</a:t>
            </a:r>
          </a:p>
        </p:txBody>
      </p:sp>
      <p:sp>
        <p:nvSpPr>
          <p:cNvPr id="4" name="Footer Placeholder 3">
            <a:extLst>
              <a:ext uri="{FF2B5EF4-FFF2-40B4-BE49-F238E27FC236}">
                <a16:creationId xmlns:a16="http://schemas.microsoft.com/office/drawing/2014/main" id="{9AB24E84-E6FB-4FB0-F8ED-CB53126AE2D2}"/>
              </a:ext>
            </a:extLst>
          </p:cNvPr>
          <p:cNvSpPr>
            <a:spLocks noGrp="1"/>
          </p:cNvSpPr>
          <p:nvPr>
            <p:ph type="ftr" sz="quarter" idx="11"/>
          </p:nvPr>
        </p:nvSpPr>
        <p:spPr/>
        <p:txBody>
          <a:bodyPr/>
          <a:lstStyle/>
          <a:p>
            <a:r>
              <a:rPr lang="en-US"/>
              <a:t>Revised 2023</a:t>
            </a:r>
          </a:p>
        </p:txBody>
      </p:sp>
      <p:sp>
        <p:nvSpPr>
          <p:cNvPr id="5" name="Slide Number Placeholder 4">
            <a:extLst>
              <a:ext uri="{FF2B5EF4-FFF2-40B4-BE49-F238E27FC236}">
                <a16:creationId xmlns:a16="http://schemas.microsoft.com/office/drawing/2014/main" id="{57DEBE3C-A768-4D59-DB1F-CCD8AECF5C58}"/>
              </a:ext>
            </a:extLst>
          </p:cNvPr>
          <p:cNvSpPr>
            <a:spLocks noGrp="1"/>
          </p:cNvSpPr>
          <p:nvPr>
            <p:ph type="sldNum" sz="quarter" idx="12"/>
          </p:nvPr>
        </p:nvSpPr>
        <p:spPr/>
        <p:txBody>
          <a:bodyPr/>
          <a:lstStyle/>
          <a:p>
            <a:fld id="{C8D72C30-3850-4141-B0B5-97170EA6A567}" type="slidenum">
              <a:rPr lang="en-US" smtClean="0"/>
              <a:t>‹#›</a:t>
            </a:fld>
            <a:endParaRPr lang="en-US"/>
          </a:p>
        </p:txBody>
      </p:sp>
      <p:graphicFrame>
        <p:nvGraphicFramePr>
          <p:cNvPr id="3" name="Content Placeholder 2">
            <a:extLst>
              <a:ext uri="{FF2B5EF4-FFF2-40B4-BE49-F238E27FC236}">
                <a16:creationId xmlns:a16="http://schemas.microsoft.com/office/drawing/2014/main" id="{0E843804-99E6-1865-A8E2-7F1A49CEECED}"/>
              </a:ext>
            </a:extLst>
          </p:cNvPr>
          <p:cNvGraphicFramePr>
            <a:graphicFrameLocks/>
          </p:cNvGraphicFramePr>
          <p:nvPr userDrawn="1">
            <p:extLst>
              <p:ext uri="{D42A27DB-BD31-4B8C-83A1-F6EECF244321}">
                <p14:modId xmlns:p14="http://schemas.microsoft.com/office/powerpoint/2010/main" val="3099893821"/>
              </p:ext>
            </p:extLst>
          </p:nvPr>
        </p:nvGraphicFramePr>
        <p:xfrm>
          <a:off x="0" y="1270001"/>
          <a:ext cx="12192000" cy="5035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1899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61A8C58B-A465-4CBA-E0DD-5696F34F125F}"/>
              </a:ext>
            </a:extLst>
          </p:cNvPr>
          <p:cNvSpPr>
            <a:spLocks noGrp="1"/>
          </p:cNvSpPr>
          <p:nvPr>
            <p:ph idx="13"/>
          </p:nvPr>
        </p:nvSpPr>
        <p:spPr>
          <a:xfrm>
            <a:off x="3157869" y="287078"/>
            <a:ext cx="8546449" cy="58614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EFCEF632-4CD0-478B-24E1-9F1B9B0510C7}"/>
              </a:ext>
            </a:extLst>
          </p:cNvPr>
          <p:cNvPicPr>
            <a:picLocks noChangeAspect="1"/>
          </p:cNvPicPr>
          <p:nvPr userDrawn="1"/>
        </p:nvPicPr>
        <p:blipFill>
          <a:blip r:embed="rId2"/>
          <a:stretch>
            <a:fillRect/>
          </a:stretch>
        </p:blipFill>
        <p:spPr>
          <a:xfrm>
            <a:off x="0" y="6432331"/>
            <a:ext cx="12186733" cy="425669"/>
          </a:xfrm>
          <a:prstGeom prst="rect">
            <a:avLst/>
          </a:prstGeom>
        </p:spPr>
      </p:pic>
      <p:sp>
        <p:nvSpPr>
          <p:cNvPr id="2" name="Title 1">
            <a:extLst>
              <a:ext uri="{FF2B5EF4-FFF2-40B4-BE49-F238E27FC236}">
                <a16:creationId xmlns:a16="http://schemas.microsoft.com/office/drawing/2014/main" id="{23F58EBF-BC75-9F2A-9510-BFB4AF2662DC}"/>
              </a:ext>
            </a:extLst>
          </p:cNvPr>
          <p:cNvSpPr>
            <a:spLocks noGrp="1"/>
          </p:cNvSpPr>
          <p:nvPr>
            <p:ph type="title"/>
          </p:nvPr>
        </p:nvSpPr>
        <p:spPr>
          <a:xfrm>
            <a:off x="0" y="1216152"/>
            <a:ext cx="2862072" cy="4425696"/>
          </a:xfrm>
        </p:spPr>
        <p:txBody>
          <a:bodyPr vert="horz" lIns="91440" tIns="45720" rIns="91440" bIns="45720" rtlCol="0" anchor="t">
            <a:normAutofit/>
          </a:bodyPr>
          <a:lstStyle>
            <a:lvl1pPr algn="r">
              <a:defRPr lang="en-US" sz="4000"/>
            </a:lvl1pPr>
          </a:lstStyle>
          <a:p>
            <a:pPr marL="0" lvl="0" algn="r"/>
            <a:r>
              <a:rPr lang="en-US" dirty="0"/>
              <a:t>Click to edit Master title style</a:t>
            </a:r>
          </a:p>
        </p:txBody>
      </p:sp>
      <p:sp>
        <p:nvSpPr>
          <p:cNvPr id="14" name="Footer Placeholder 2">
            <a:extLst>
              <a:ext uri="{FF2B5EF4-FFF2-40B4-BE49-F238E27FC236}">
                <a16:creationId xmlns:a16="http://schemas.microsoft.com/office/drawing/2014/main" id="{051770F2-70FF-71AB-C420-69F5945BB1B8}"/>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r>
              <a:rPr lang="en-US"/>
              <a:t>Revised 2023</a:t>
            </a:r>
          </a:p>
        </p:txBody>
      </p:sp>
      <p:sp>
        <p:nvSpPr>
          <p:cNvPr id="13" name="Slide Number Placeholder 3">
            <a:extLst>
              <a:ext uri="{FF2B5EF4-FFF2-40B4-BE49-F238E27FC236}">
                <a16:creationId xmlns:a16="http://schemas.microsoft.com/office/drawing/2014/main" id="{D6CB7BBF-574C-98F1-BB8B-9D557C218D43}"/>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C8D72C30-3850-4141-B0B5-97170EA6A567}" type="slidenum">
              <a:rPr lang="en-US" smtClean="0"/>
              <a:pPr/>
              <a:t>‹#›</a:t>
            </a:fld>
            <a:endParaRPr lang="en-US"/>
          </a:p>
        </p:txBody>
      </p:sp>
    </p:spTree>
    <p:extLst>
      <p:ext uri="{BB962C8B-B14F-4D97-AF65-F5344CB8AC3E}">
        <p14:creationId xmlns:p14="http://schemas.microsoft.com/office/powerpoint/2010/main" val="1709117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02D52E0-84F7-5F52-0789-402A60DABCAC}"/>
              </a:ext>
            </a:extLst>
          </p:cNvPr>
          <p:cNvSpPr>
            <a:spLocks noGrp="1"/>
          </p:cNvSpPr>
          <p:nvPr>
            <p:ph type="sldNum" sz="quarter" idx="12"/>
          </p:nvPr>
        </p:nvSpPr>
        <p:spPr/>
        <p:txBody>
          <a:bodyPr/>
          <a:lstStyle/>
          <a:p>
            <a:fld id="{C8D72C30-3850-4141-B0B5-97170EA6A567}" type="slidenum">
              <a:rPr lang="en-US" smtClean="0"/>
              <a:t>‹#›</a:t>
            </a:fld>
            <a:endParaRPr lang="en-US"/>
          </a:p>
        </p:txBody>
      </p:sp>
      <p:sp>
        <p:nvSpPr>
          <p:cNvPr id="3" name="Footer Placeholder 2">
            <a:extLst>
              <a:ext uri="{FF2B5EF4-FFF2-40B4-BE49-F238E27FC236}">
                <a16:creationId xmlns:a16="http://schemas.microsoft.com/office/drawing/2014/main" id="{9E02D03C-BFAA-70B2-5376-254BD06C48CA}"/>
              </a:ext>
            </a:extLst>
          </p:cNvPr>
          <p:cNvSpPr>
            <a:spLocks noGrp="1"/>
          </p:cNvSpPr>
          <p:nvPr>
            <p:ph type="ftr" sz="quarter" idx="11"/>
          </p:nvPr>
        </p:nvSpPr>
        <p:spPr/>
        <p:txBody>
          <a:bodyPr/>
          <a:lstStyle/>
          <a:p>
            <a:r>
              <a:rPr lang="en-US"/>
              <a:t>Revised 2023</a:t>
            </a:r>
          </a:p>
        </p:txBody>
      </p:sp>
      <p:pic>
        <p:nvPicPr>
          <p:cNvPr id="10" name="Picture 9">
            <a:extLst>
              <a:ext uri="{FF2B5EF4-FFF2-40B4-BE49-F238E27FC236}">
                <a16:creationId xmlns:a16="http://schemas.microsoft.com/office/drawing/2014/main" id="{49C7A5F8-8018-E254-B62B-C72506D2BD54}"/>
              </a:ext>
            </a:extLst>
          </p:cNvPr>
          <p:cNvPicPr>
            <a:picLocks noChangeAspect="1"/>
          </p:cNvPicPr>
          <p:nvPr userDrawn="1"/>
        </p:nvPicPr>
        <p:blipFill>
          <a:blip r:embed="rId2"/>
          <a:stretch>
            <a:fillRect/>
          </a:stretch>
        </p:blipFill>
        <p:spPr>
          <a:xfrm>
            <a:off x="0" y="0"/>
            <a:ext cx="4028090" cy="6858000"/>
          </a:xfrm>
          <a:prstGeom prst="rect">
            <a:avLst/>
          </a:prstGeom>
        </p:spPr>
      </p:pic>
    </p:spTree>
    <p:extLst>
      <p:ext uri="{BB962C8B-B14F-4D97-AF65-F5344CB8AC3E}">
        <p14:creationId xmlns:p14="http://schemas.microsoft.com/office/powerpoint/2010/main" val="1002776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96596A-448D-38CB-D6B9-51CB254E0E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097672-0FE2-B2C6-C7A3-70D5B9DB18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7A903D7-46B6-30A8-B3DD-9280D22E8D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Revised 2023</a:t>
            </a:r>
          </a:p>
        </p:txBody>
      </p:sp>
      <p:sp>
        <p:nvSpPr>
          <p:cNvPr id="6" name="Slide Number Placeholder 5">
            <a:extLst>
              <a:ext uri="{FF2B5EF4-FFF2-40B4-BE49-F238E27FC236}">
                <a16:creationId xmlns:a16="http://schemas.microsoft.com/office/drawing/2014/main" id="{F5D872C9-519D-601F-4DDD-7C64BE3122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D72C30-3850-4141-B0B5-97170EA6A567}" type="slidenum">
              <a:rPr lang="en-US" smtClean="0"/>
              <a:t>‹#›</a:t>
            </a:fld>
            <a:endParaRPr lang="en-US"/>
          </a:p>
        </p:txBody>
      </p:sp>
    </p:spTree>
    <p:extLst>
      <p:ext uri="{BB962C8B-B14F-4D97-AF65-F5344CB8AC3E}">
        <p14:creationId xmlns:p14="http://schemas.microsoft.com/office/powerpoint/2010/main" val="2705859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2" r:id="rId5"/>
    <p:sldLayoutId id="2147483654" r:id="rId6"/>
    <p:sldLayoutId id="2147483655" r:id="rId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hyperlink" Target="https://crcpd.org/wp-content/uploads/2023/11/DOT-SP-11406-Revision-2023-1.pdf" TargetMode="External"/><Relationship Id="rId2" Type="http://schemas.openxmlformats.org/officeDocument/2006/relationships/hyperlink" Target="https://crcpd.org/wp-content/uploads/2023/11/DOT-SP-10656-Revision-2023-002.pdf"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mailto:bhirschler@crcpd.org?subject=DOT%20Authorized%20User%20Changes" TargetMode="External"/><Relationship Id="rId2" Type="http://schemas.openxmlformats.org/officeDocument/2006/relationships/hyperlink" Target="https://view.officeapps.live.com/op/view.aspx?src=https%3A%2F%2Fcrcpd.org%2Fwp-content%2Fuploads%2F2024%2F02%2FForm.xls&amp;wdOrigin=BROWSELINK"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hyperlink" Target="https://www.crcpd.org/page/Transportation"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hyperlink" Target="https://crcpd.org/transportation/" TargetMode="External"/><Relationship Id="rId7" Type="http://schemas.openxmlformats.org/officeDocument/2006/relationships/hyperlink" Target="https://crcpd.org/wp-content/uploads/2023/11/DOT-SP-11406-Revision-2023-1.pdf" TargetMode="External"/><Relationship Id="rId2" Type="http://schemas.openxmlformats.org/officeDocument/2006/relationships/hyperlink" Target="https://www.ecfr.gov/current/title-49/subtitle-B/chapter-I" TargetMode="External"/><Relationship Id="rId1" Type="http://schemas.openxmlformats.org/officeDocument/2006/relationships/slideLayout" Target="../slideLayouts/slideLayout2.xml"/><Relationship Id="rId6" Type="http://schemas.openxmlformats.org/officeDocument/2006/relationships/hyperlink" Target="https://crcpd.org/wp-content/uploads/2023/11/DOT-SP-10656-Revision-2023-002.pdf" TargetMode="External"/><Relationship Id="rId5" Type="http://schemas.openxmlformats.org/officeDocument/2006/relationships/hyperlink" Target="https://crcpd.org/transportation" TargetMode="External"/><Relationship Id="rId4" Type="http://schemas.openxmlformats.org/officeDocument/2006/relationships/hyperlink" Target="https://www.phmsa.dot.gov/regulations/title49/interp/04-0197"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crcpd.org/wp-content/uploads/2024/02/dot-sp_11406_revision_2023-f.pdf" TargetMode="External"/><Relationship Id="rId2" Type="http://schemas.openxmlformats.org/officeDocument/2006/relationships/hyperlink" Target="https://crcpd.org/wp-content/uploads/2024/02/dot-sp_10656_revision_2023-f.pdf"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57134-2B5A-0503-3B83-290A7F91510D}"/>
              </a:ext>
            </a:extLst>
          </p:cNvPr>
          <p:cNvSpPr>
            <a:spLocks noGrp="1"/>
          </p:cNvSpPr>
          <p:nvPr>
            <p:ph type="ctrTitle"/>
          </p:nvPr>
        </p:nvSpPr>
        <p:spPr>
          <a:xfrm>
            <a:off x="1524000" y="1122363"/>
            <a:ext cx="9144000" cy="2387600"/>
          </a:xfrm>
        </p:spPr>
        <p:txBody>
          <a:bodyPr>
            <a:normAutofit fontScale="90000"/>
          </a:bodyPr>
          <a:lstStyle/>
          <a:p>
            <a:r>
              <a:rPr lang="en-US" dirty="0"/>
              <a:t>Conference of Radiation Control Program Directors, Inc.</a:t>
            </a:r>
          </a:p>
        </p:txBody>
      </p:sp>
      <p:sp>
        <p:nvSpPr>
          <p:cNvPr id="3" name="Subtitle 2">
            <a:extLst>
              <a:ext uri="{FF2B5EF4-FFF2-40B4-BE49-F238E27FC236}">
                <a16:creationId xmlns:a16="http://schemas.microsoft.com/office/drawing/2014/main" id="{D04CF0E3-5BED-0D83-DB36-F56DC40BA010}"/>
              </a:ext>
            </a:extLst>
          </p:cNvPr>
          <p:cNvSpPr>
            <a:spLocks noGrp="1"/>
          </p:cNvSpPr>
          <p:nvPr>
            <p:ph type="subTitle" idx="1"/>
          </p:nvPr>
        </p:nvSpPr>
        <p:spPr>
          <a:xfrm>
            <a:off x="1524000" y="3602038"/>
            <a:ext cx="9144000" cy="1655762"/>
          </a:xfrm>
        </p:spPr>
        <p:txBody>
          <a:bodyPr/>
          <a:lstStyle/>
          <a:p>
            <a:r>
              <a:rPr lang="en-US" dirty="0"/>
              <a:t>United States Department of Transportation Special Permit (DOT-SP)</a:t>
            </a:r>
          </a:p>
          <a:p>
            <a:r>
              <a:rPr lang="en-US" dirty="0"/>
              <a:t>Guidance and Best Practices for:</a:t>
            </a:r>
          </a:p>
          <a:p>
            <a:r>
              <a:rPr lang="en-US" dirty="0"/>
              <a:t>DOT-SP 10656 &amp; DOT-SP 11406 Forms Revised in 2023</a:t>
            </a:r>
          </a:p>
        </p:txBody>
      </p:sp>
    </p:spTree>
    <p:extLst>
      <p:ext uri="{BB962C8B-B14F-4D97-AF65-F5344CB8AC3E}">
        <p14:creationId xmlns:p14="http://schemas.microsoft.com/office/powerpoint/2010/main" val="3327398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1025BD-7572-6234-DAB2-8CDFEC19DE4E}"/>
              </a:ext>
            </a:extLst>
          </p:cNvPr>
          <p:cNvSpPr>
            <a:spLocks noGrp="1"/>
          </p:cNvSpPr>
          <p:nvPr>
            <p:ph type="title"/>
          </p:nvPr>
        </p:nvSpPr>
        <p:spPr>
          <a:xfrm>
            <a:off x="638502" y="0"/>
            <a:ext cx="10949153" cy="1270065"/>
          </a:xfrm>
        </p:spPr>
        <p:txBody>
          <a:bodyPr anchor="ctr">
            <a:normAutofit/>
          </a:bodyPr>
          <a:lstStyle/>
          <a:p>
            <a:r>
              <a:rPr lang="en-US" dirty="0"/>
              <a:t>Section 2 – Radiation Control Officials</a:t>
            </a:r>
          </a:p>
        </p:txBody>
      </p:sp>
      <p:sp>
        <p:nvSpPr>
          <p:cNvPr id="4" name="Footer Placeholder 3">
            <a:extLst>
              <a:ext uri="{FF2B5EF4-FFF2-40B4-BE49-F238E27FC236}">
                <a16:creationId xmlns:a16="http://schemas.microsoft.com/office/drawing/2014/main" id="{FA00E411-41EF-E8BA-D71F-3B3F695D1946}"/>
              </a:ext>
            </a:extLst>
          </p:cNvPr>
          <p:cNvSpPr>
            <a:spLocks noGrp="1"/>
          </p:cNvSpPr>
          <p:nvPr>
            <p:ph type="ftr" sz="quarter" idx="11"/>
          </p:nvPr>
        </p:nvSpPr>
        <p:spPr>
          <a:xfrm>
            <a:off x="4038600" y="6356350"/>
            <a:ext cx="4114800" cy="365125"/>
          </a:xfrm>
        </p:spPr>
        <p:txBody>
          <a:bodyPr/>
          <a:lstStyle/>
          <a:p>
            <a:r>
              <a:rPr lang="en-US"/>
              <a:t>Revised 2023</a:t>
            </a:r>
            <a:endParaRPr lang="en-US" dirty="0"/>
          </a:p>
        </p:txBody>
      </p:sp>
      <p:sp>
        <p:nvSpPr>
          <p:cNvPr id="5" name="Slide Number Placeholder 4">
            <a:extLst>
              <a:ext uri="{FF2B5EF4-FFF2-40B4-BE49-F238E27FC236}">
                <a16:creationId xmlns:a16="http://schemas.microsoft.com/office/drawing/2014/main" id="{2E8E8F37-BBD2-3F57-084A-48453EEDAC10}"/>
              </a:ext>
            </a:extLst>
          </p:cNvPr>
          <p:cNvSpPr>
            <a:spLocks noGrp="1"/>
          </p:cNvSpPr>
          <p:nvPr>
            <p:ph type="sldNum" sz="quarter" idx="12"/>
          </p:nvPr>
        </p:nvSpPr>
        <p:spPr>
          <a:xfrm>
            <a:off x="8610600" y="6356350"/>
            <a:ext cx="2743200" cy="365125"/>
          </a:xfrm>
        </p:spPr>
        <p:txBody>
          <a:bodyPr/>
          <a:lstStyle/>
          <a:p>
            <a:fld id="{C8D72C30-3850-4141-B0B5-97170EA6A567}" type="slidenum">
              <a:rPr lang="en-US" smtClean="0"/>
              <a:pPr/>
              <a:t>10</a:t>
            </a:fld>
            <a:endParaRPr lang="en-US"/>
          </a:p>
        </p:txBody>
      </p:sp>
      <p:graphicFrame>
        <p:nvGraphicFramePr>
          <p:cNvPr id="8" name="Content Placeholder 2">
            <a:extLst>
              <a:ext uri="{FF2B5EF4-FFF2-40B4-BE49-F238E27FC236}">
                <a16:creationId xmlns:a16="http://schemas.microsoft.com/office/drawing/2014/main" id="{12957178-FD83-FB78-D258-596A8FE7FE95}"/>
              </a:ext>
            </a:extLst>
          </p:cNvPr>
          <p:cNvGraphicFramePr>
            <a:graphicFrameLocks/>
          </p:cNvGraphicFramePr>
          <p:nvPr>
            <p:extLst>
              <p:ext uri="{D42A27DB-BD31-4B8C-83A1-F6EECF244321}">
                <p14:modId xmlns:p14="http://schemas.microsoft.com/office/powerpoint/2010/main" val="348855581"/>
              </p:ext>
            </p:extLst>
          </p:nvPr>
        </p:nvGraphicFramePr>
        <p:xfrm>
          <a:off x="0" y="1270001"/>
          <a:ext cx="12192000" cy="5035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2428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7F08193-4B34-05E0-9021-3368EA453388}"/>
              </a:ext>
            </a:extLst>
          </p:cNvPr>
          <p:cNvSpPr>
            <a:spLocks noGrp="1"/>
          </p:cNvSpPr>
          <p:nvPr>
            <p:ph type="title"/>
          </p:nvPr>
        </p:nvSpPr>
        <p:spPr/>
        <p:txBody>
          <a:bodyPr anchor="ctr">
            <a:normAutofit/>
          </a:bodyPr>
          <a:lstStyle/>
          <a:p>
            <a:r>
              <a:rPr lang="en-US" sz="4000">
                <a:solidFill>
                  <a:srgbClr val="FFFFFF"/>
                </a:solidFill>
              </a:rPr>
              <a:t>Issue Approval Number</a:t>
            </a:r>
          </a:p>
        </p:txBody>
      </p:sp>
      <p:sp>
        <p:nvSpPr>
          <p:cNvPr id="9" name="Footer Placeholder 8">
            <a:extLst>
              <a:ext uri="{FF2B5EF4-FFF2-40B4-BE49-F238E27FC236}">
                <a16:creationId xmlns:a16="http://schemas.microsoft.com/office/drawing/2014/main" id="{3BC607CE-9B44-A095-B38D-CF606A064724}"/>
              </a:ext>
            </a:extLst>
          </p:cNvPr>
          <p:cNvSpPr>
            <a:spLocks noGrp="1"/>
          </p:cNvSpPr>
          <p:nvPr>
            <p:ph type="ftr" sz="quarter" idx="11"/>
          </p:nvPr>
        </p:nvSpPr>
        <p:spPr/>
        <p:txBody>
          <a:bodyPr/>
          <a:lstStyle/>
          <a:p>
            <a:r>
              <a:rPr lang="en-US"/>
              <a:t>Revised 2023</a:t>
            </a:r>
          </a:p>
        </p:txBody>
      </p:sp>
      <p:sp>
        <p:nvSpPr>
          <p:cNvPr id="10" name="Slide Number Placeholder 9">
            <a:extLst>
              <a:ext uri="{FF2B5EF4-FFF2-40B4-BE49-F238E27FC236}">
                <a16:creationId xmlns:a16="http://schemas.microsoft.com/office/drawing/2014/main" id="{2DE287EB-7F63-FE97-EDCA-00429C07C6D3}"/>
              </a:ext>
            </a:extLst>
          </p:cNvPr>
          <p:cNvSpPr>
            <a:spLocks noGrp="1"/>
          </p:cNvSpPr>
          <p:nvPr>
            <p:ph type="sldNum" sz="quarter" idx="12"/>
          </p:nvPr>
        </p:nvSpPr>
        <p:spPr/>
        <p:txBody>
          <a:bodyPr/>
          <a:lstStyle/>
          <a:p>
            <a:fld id="{F8381064-FD42-4AFA-B53F-3914AD344A07}" type="slidenum">
              <a:rPr lang="en-US" smtClean="0"/>
              <a:pPr/>
              <a:t>11</a:t>
            </a:fld>
            <a:endParaRPr lang="en-US"/>
          </a:p>
        </p:txBody>
      </p:sp>
      <p:pic>
        <p:nvPicPr>
          <p:cNvPr id="4" name="Picture 3">
            <a:extLst>
              <a:ext uri="{FF2B5EF4-FFF2-40B4-BE49-F238E27FC236}">
                <a16:creationId xmlns:a16="http://schemas.microsoft.com/office/drawing/2014/main" id="{3B87563E-541B-7F15-3873-A398C012CE8E}"/>
              </a:ext>
            </a:extLst>
          </p:cNvPr>
          <p:cNvPicPr>
            <a:picLocks noChangeAspect="1"/>
          </p:cNvPicPr>
          <p:nvPr/>
        </p:nvPicPr>
        <p:blipFill rotWithShape="1">
          <a:blip r:embed="rId2"/>
          <a:srcRect t="7399"/>
          <a:stretch/>
        </p:blipFill>
        <p:spPr>
          <a:xfrm>
            <a:off x="1500959" y="4168683"/>
            <a:ext cx="7632454" cy="523723"/>
          </a:xfrm>
          <a:prstGeom prst="rect">
            <a:avLst/>
          </a:prstGeom>
        </p:spPr>
      </p:pic>
      <p:sp>
        <p:nvSpPr>
          <p:cNvPr id="5" name="TextBox 4">
            <a:extLst>
              <a:ext uri="{FF2B5EF4-FFF2-40B4-BE49-F238E27FC236}">
                <a16:creationId xmlns:a16="http://schemas.microsoft.com/office/drawing/2014/main" id="{3668B9EC-524E-C38C-F50E-D301D871C9B5}"/>
              </a:ext>
            </a:extLst>
          </p:cNvPr>
          <p:cNvSpPr txBox="1"/>
          <p:nvPr/>
        </p:nvSpPr>
        <p:spPr>
          <a:xfrm>
            <a:off x="1500958" y="2112579"/>
            <a:ext cx="8591454" cy="1908215"/>
          </a:xfrm>
          <a:prstGeom prst="rect">
            <a:avLst/>
          </a:prstGeom>
          <a:noFill/>
          <a:ln w="38100">
            <a:noFill/>
          </a:ln>
        </p:spPr>
        <p:txBody>
          <a:bodyPr wrap="square" rtlCol="0">
            <a:spAutoFit/>
          </a:bodyPr>
          <a:lstStyle/>
          <a:p>
            <a:pPr marL="231458" indent="-231458" defTabSz="740664">
              <a:spcAft>
                <a:spcPts val="600"/>
              </a:spcAft>
              <a:buFont typeface="Arial" panose="020B0604020202020204" pitchFamily="34" charset="0"/>
              <a:buChar char="•"/>
            </a:pPr>
            <a:r>
              <a:rPr lang="en-US" sz="1400" kern="1200" dirty="0">
                <a:solidFill>
                  <a:schemeClr val="tx1"/>
                </a:solidFill>
                <a:latin typeface="+mn-lt"/>
                <a:ea typeface="+mn-ea"/>
                <a:cs typeface="+mn-cs"/>
              </a:rPr>
              <a:t>Enter Approval Number on Page 1 following format defined in 8a-8b</a:t>
            </a:r>
          </a:p>
          <a:p>
            <a:pPr marL="231458" indent="-231458" defTabSz="740664">
              <a:spcAft>
                <a:spcPts val="600"/>
              </a:spcAft>
              <a:buFont typeface="Arial" panose="020B0604020202020204" pitchFamily="34" charset="0"/>
              <a:buChar char="•"/>
            </a:pPr>
            <a:r>
              <a:rPr lang="en-US" sz="1400" kern="1200" dirty="0">
                <a:solidFill>
                  <a:schemeClr val="tx1"/>
                </a:solidFill>
                <a:latin typeface="+mn-lt"/>
                <a:ea typeface="+mn-ea"/>
                <a:cs typeface="+mn-cs"/>
              </a:rPr>
              <a:t>All other pages will auto-populate if using the pdf fillable form. Otherwise, each page will need this Approval Number</a:t>
            </a:r>
          </a:p>
          <a:p>
            <a:pPr marL="231458" indent="-231458" defTabSz="740664">
              <a:spcAft>
                <a:spcPts val="600"/>
              </a:spcAft>
              <a:buFont typeface="Arial" panose="020B0604020202020204" pitchFamily="34" charset="0"/>
              <a:buChar char="•"/>
            </a:pPr>
            <a:endParaRPr lang="en-US" sz="1400" kern="1200" dirty="0">
              <a:solidFill>
                <a:schemeClr val="tx1"/>
              </a:solidFill>
              <a:latin typeface="+mn-lt"/>
              <a:ea typeface="+mn-ea"/>
              <a:cs typeface="+mn-cs"/>
            </a:endParaRPr>
          </a:p>
          <a:p>
            <a:pPr marL="231458" indent="-231458" defTabSz="740664">
              <a:spcAft>
                <a:spcPts val="600"/>
              </a:spcAft>
              <a:buFont typeface="Arial" panose="020B0604020202020204" pitchFamily="34" charset="0"/>
              <a:buChar char="•"/>
            </a:pPr>
            <a:r>
              <a:rPr lang="en-US" sz="1400" kern="1200" dirty="0">
                <a:solidFill>
                  <a:schemeClr val="tx1"/>
                </a:solidFill>
                <a:latin typeface="+mn-lt"/>
                <a:ea typeface="+mn-ea"/>
                <a:cs typeface="+mn-cs"/>
              </a:rPr>
              <a:t>Example: AR-KY-99-004 would be the 4</a:t>
            </a:r>
            <a:r>
              <a:rPr lang="en-US" sz="1400" kern="1200" baseline="30000" dirty="0">
                <a:solidFill>
                  <a:schemeClr val="tx1"/>
                </a:solidFill>
                <a:latin typeface="+mn-lt"/>
                <a:ea typeface="+mn-ea"/>
                <a:cs typeface="+mn-cs"/>
              </a:rPr>
              <a:t>th</a:t>
            </a:r>
            <a:r>
              <a:rPr lang="en-US" sz="1400" kern="1200" dirty="0">
                <a:solidFill>
                  <a:schemeClr val="tx1"/>
                </a:solidFill>
                <a:latin typeface="+mn-lt"/>
                <a:ea typeface="+mn-ea"/>
                <a:cs typeface="+mn-cs"/>
              </a:rPr>
              <a:t> Approval number detected in Arkansas, destined for Kentucky in 1999</a:t>
            </a:r>
          </a:p>
          <a:p>
            <a:pPr marL="231458" indent="-231458" defTabSz="740664">
              <a:spcAft>
                <a:spcPts val="600"/>
              </a:spcAft>
              <a:buFont typeface="Arial" panose="020B0604020202020204" pitchFamily="34" charset="0"/>
              <a:buChar char="•"/>
            </a:pPr>
            <a:r>
              <a:rPr lang="en-US" sz="1400" kern="1200" dirty="0">
                <a:solidFill>
                  <a:schemeClr val="tx1"/>
                </a:solidFill>
                <a:latin typeface="+mn-lt"/>
                <a:ea typeface="+mn-ea"/>
                <a:cs typeface="+mn-cs"/>
              </a:rPr>
              <a:t>Note: There may be duplicate Approval numbers since 10656 and 11406 are submitted in different sections of the CRCPD transportation page</a:t>
            </a:r>
            <a:endParaRPr lang="en-US" sz="1400" dirty="0"/>
          </a:p>
        </p:txBody>
      </p:sp>
      <p:sp>
        <p:nvSpPr>
          <p:cNvPr id="6" name="Rectangle: Rounded Corners 5">
            <a:extLst>
              <a:ext uri="{FF2B5EF4-FFF2-40B4-BE49-F238E27FC236}">
                <a16:creationId xmlns:a16="http://schemas.microsoft.com/office/drawing/2014/main" id="{79CE7AA7-CADF-0778-677A-8780D83DC791}"/>
              </a:ext>
            </a:extLst>
          </p:cNvPr>
          <p:cNvSpPr/>
          <p:nvPr/>
        </p:nvSpPr>
        <p:spPr>
          <a:xfrm>
            <a:off x="3140047" y="4168683"/>
            <a:ext cx="715491" cy="326663"/>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BB1DF3B4-F376-EE19-1BA9-824ADD1D65F7}"/>
              </a:ext>
            </a:extLst>
          </p:cNvPr>
          <p:cNvCxnSpPr>
            <a:cxnSpLocks/>
            <a:stCxn id="8" idx="0"/>
            <a:endCxn id="6" idx="2"/>
          </p:cNvCxnSpPr>
          <p:nvPr/>
        </p:nvCxnSpPr>
        <p:spPr>
          <a:xfrm flipV="1">
            <a:off x="2725101" y="4495346"/>
            <a:ext cx="772692" cy="398299"/>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5F1D98D-32D6-8D7A-F270-558E1F7D03DB}"/>
              </a:ext>
            </a:extLst>
          </p:cNvPr>
          <p:cNvSpPr txBox="1"/>
          <p:nvPr/>
        </p:nvSpPr>
        <p:spPr>
          <a:xfrm>
            <a:off x="1757856" y="4893645"/>
            <a:ext cx="1934490" cy="461665"/>
          </a:xfrm>
          <a:prstGeom prst="rect">
            <a:avLst/>
          </a:prstGeom>
          <a:noFill/>
          <a:ln w="38100">
            <a:solidFill>
              <a:srgbClr val="92D050"/>
            </a:solidFill>
          </a:ln>
        </p:spPr>
        <p:txBody>
          <a:bodyPr wrap="square" rtlCol="0">
            <a:spAutoFit/>
          </a:bodyPr>
          <a:lstStyle/>
          <a:p>
            <a:pPr defTabSz="740664">
              <a:spcAft>
                <a:spcPts val="600"/>
              </a:spcAft>
            </a:pPr>
            <a:r>
              <a:rPr lang="en-US" sz="1200" kern="1200" dirty="0">
                <a:solidFill>
                  <a:schemeClr val="tx1"/>
                </a:solidFill>
                <a:latin typeface="+mn-lt"/>
                <a:ea typeface="+mn-ea"/>
                <a:cs typeface="+mn-cs"/>
              </a:rPr>
              <a:t>Two Character Abbreviation for Detection State</a:t>
            </a:r>
            <a:endParaRPr lang="en-US" sz="1600" dirty="0"/>
          </a:p>
        </p:txBody>
      </p:sp>
      <p:sp>
        <p:nvSpPr>
          <p:cNvPr id="11" name="Rectangle: Rounded Corners 10">
            <a:extLst>
              <a:ext uri="{FF2B5EF4-FFF2-40B4-BE49-F238E27FC236}">
                <a16:creationId xmlns:a16="http://schemas.microsoft.com/office/drawing/2014/main" id="{3936527C-7CB0-A073-FDAB-ED4966A94879}"/>
              </a:ext>
            </a:extLst>
          </p:cNvPr>
          <p:cNvSpPr/>
          <p:nvPr/>
        </p:nvSpPr>
        <p:spPr>
          <a:xfrm>
            <a:off x="3855538" y="4168683"/>
            <a:ext cx="715491" cy="326663"/>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559DCB02-5A52-EAD8-8459-BCC9510894A6}"/>
              </a:ext>
            </a:extLst>
          </p:cNvPr>
          <p:cNvCxnSpPr>
            <a:cxnSpLocks/>
            <a:stCxn id="13" idx="0"/>
            <a:endCxn id="11" idx="2"/>
          </p:cNvCxnSpPr>
          <p:nvPr/>
        </p:nvCxnSpPr>
        <p:spPr>
          <a:xfrm flipH="1" flipV="1">
            <a:off x="4213284" y="4495346"/>
            <a:ext cx="26113" cy="1025871"/>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86B4B0C-B163-9C33-679B-0B1F01B075EE}"/>
              </a:ext>
            </a:extLst>
          </p:cNvPr>
          <p:cNvSpPr txBox="1"/>
          <p:nvPr/>
        </p:nvSpPr>
        <p:spPr>
          <a:xfrm>
            <a:off x="3272152" y="5521217"/>
            <a:ext cx="1934490" cy="461665"/>
          </a:xfrm>
          <a:prstGeom prst="rect">
            <a:avLst/>
          </a:prstGeom>
          <a:noFill/>
          <a:ln w="38100">
            <a:solidFill>
              <a:srgbClr val="92D050"/>
            </a:solidFill>
          </a:ln>
        </p:spPr>
        <p:txBody>
          <a:bodyPr wrap="square" rtlCol="0">
            <a:spAutoFit/>
          </a:bodyPr>
          <a:lstStyle/>
          <a:p>
            <a:pPr defTabSz="740664">
              <a:spcAft>
                <a:spcPts val="600"/>
              </a:spcAft>
            </a:pPr>
            <a:r>
              <a:rPr lang="en-US" sz="1200" kern="1200">
                <a:solidFill>
                  <a:schemeClr val="tx1"/>
                </a:solidFill>
                <a:latin typeface="+mn-lt"/>
                <a:ea typeface="+mn-ea"/>
                <a:cs typeface="+mn-cs"/>
              </a:rPr>
              <a:t>Two Character Abbreviation for Destination State</a:t>
            </a:r>
            <a:endParaRPr lang="en-US" sz="1600"/>
          </a:p>
        </p:txBody>
      </p:sp>
      <p:sp>
        <p:nvSpPr>
          <p:cNvPr id="17" name="Rectangle: Rounded Corners 16">
            <a:extLst>
              <a:ext uri="{FF2B5EF4-FFF2-40B4-BE49-F238E27FC236}">
                <a16:creationId xmlns:a16="http://schemas.microsoft.com/office/drawing/2014/main" id="{0A2DB35C-3202-588D-CFFB-57FEA43C7AB9}"/>
              </a:ext>
            </a:extLst>
          </p:cNvPr>
          <p:cNvSpPr/>
          <p:nvPr/>
        </p:nvSpPr>
        <p:spPr>
          <a:xfrm>
            <a:off x="4601695" y="4168683"/>
            <a:ext cx="684824" cy="326663"/>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EEEC9AC2-9357-6804-5FCF-6CFA25D0F1EA}"/>
              </a:ext>
            </a:extLst>
          </p:cNvPr>
          <p:cNvCxnSpPr>
            <a:cxnSpLocks/>
            <a:stCxn id="19" idx="0"/>
            <a:endCxn id="17" idx="2"/>
          </p:cNvCxnSpPr>
          <p:nvPr/>
        </p:nvCxnSpPr>
        <p:spPr>
          <a:xfrm flipH="1" flipV="1">
            <a:off x="4944107" y="4495346"/>
            <a:ext cx="483637" cy="411083"/>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49D27E4-7C2D-D1FD-9CAD-8477C2BABDA5}"/>
              </a:ext>
            </a:extLst>
          </p:cNvPr>
          <p:cNvSpPr txBox="1"/>
          <p:nvPr/>
        </p:nvSpPr>
        <p:spPr>
          <a:xfrm>
            <a:off x="4438922" y="4906429"/>
            <a:ext cx="1977643" cy="461665"/>
          </a:xfrm>
          <a:prstGeom prst="rect">
            <a:avLst/>
          </a:prstGeom>
          <a:noFill/>
          <a:ln w="38100">
            <a:solidFill>
              <a:srgbClr val="92D050"/>
            </a:solidFill>
          </a:ln>
        </p:spPr>
        <p:txBody>
          <a:bodyPr wrap="square" rtlCol="0">
            <a:spAutoFit/>
          </a:bodyPr>
          <a:lstStyle/>
          <a:p>
            <a:pPr defTabSz="740664">
              <a:spcAft>
                <a:spcPts val="600"/>
              </a:spcAft>
            </a:pPr>
            <a:r>
              <a:rPr lang="en-US" sz="1200" kern="1200">
                <a:solidFill>
                  <a:schemeClr val="tx1"/>
                </a:solidFill>
                <a:latin typeface="+mn-lt"/>
                <a:ea typeface="+mn-ea"/>
                <a:cs typeface="+mn-cs"/>
              </a:rPr>
              <a:t>Two Character Abbreviation Year of Detection</a:t>
            </a:r>
            <a:endParaRPr lang="en-US" sz="1600"/>
          </a:p>
        </p:txBody>
      </p:sp>
      <p:sp>
        <p:nvSpPr>
          <p:cNvPr id="22" name="Rectangle: Rounded Corners 21">
            <a:extLst>
              <a:ext uri="{FF2B5EF4-FFF2-40B4-BE49-F238E27FC236}">
                <a16:creationId xmlns:a16="http://schemas.microsoft.com/office/drawing/2014/main" id="{6F264171-E960-3061-3EB1-6ECDFBA89989}"/>
              </a:ext>
            </a:extLst>
          </p:cNvPr>
          <p:cNvSpPr/>
          <p:nvPr/>
        </p:nvSpPr>
        <p:spPr>
          <a:xfrm>
            <a:off x="5317185" y="4168683"/>
            <a:ext cx="715491" cy="326663"/>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9913FA96-8FAC-FAD9-4C14-28B15452F043}"/>
              </a:ext>
            </a:extLst>
          </p:cNvPr>
          <p:cNvCxnSpPr>
            <a:cxnSpLocks/>
            <a:stCxn id="24" idx="0"/>
            <a:endCxn id="22" idx="2"/>
          </p:cNvCxnSpPr>
          <p:nvPr/>
        </p:nvCxnSpPr>
        <p:spPr>
          <a:xfrm flipH="1" flipV="1">
            <a:off x="5674931" y="4495346"/>
            <a:ext cx="1734181" cy="411083"/>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1E4705B-BBC1-4FF9-8C7A-25196719BCA5}"/>
              </a:ext>
            </a:extLst>
          </p:cNvPr>
          <p:cNvSpPr txBox="1"/>
          <p:nvPr/>
        </p:nvSpPr>
        <p:spPr>
          <a:xfrm>
            <a:off x="6546825" y="4906429"/>
            <a:ext cx="1724574" cy="461665"/>
          </a:xfrm>
          <a:prstGeom prst="rect">
            <a:avLst/>
          </a:prstGeom>
          <a:noFill/>
          <a:ln w="38100">
            <a:solidFill>
              <a:srgbClr val="92D050"/>
            </a:solidFill>
          </a:ln>
        </p:spPr>
        <p:txBody>
          <a:bodyPr wrap="square" rtlCol="0">
            <a:spAutoFit/>
          </a:bodyPr>
          <a:lstStyle/>
          <a:p>
            <a:pPr defTabSz="740664">
              <a:spcAft>
                <a:spcPts val="600"/>
              </a:spcAft>
            </a:pPr>
            <a:r>
              <a:rPr lang="en-US" sz="1200" kern="1200">
                <a:solidFill>
                  <a:schemeClr val="tx1"/>
                </a:solidFill>
                <a:latin typeface="+mn-lt"/>
                <a:ea typeface="+mn-ea"/>
                <a:cs typeface="+mn-cs"/>
              </a:rPr>
              <a:t>3 Digit Sequential Number</a:t>
            </a:r>
            <a:endParaRPr lang="en-US" sz="1600"/>
          </a:p>
        </p:txBody>
      </p:sp>
    </p:spTree>
    <p:extLst>
      <p:ext uri="{BB962C8B-B14F-4D97-AF65-F5344CB8AC3E}">
        <p14:creationId xmlns:p14="http://schemas.microsoft.com/office/powerpoint/2010/main" val="3923202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1025BD-7572-6234-DAB2-8CDFEC19DE4E}"/>
              </a:ext>
            </a:extLst>
          </p:cNvPr>
          <p:cNvSpPr>
            <a:spLocks noGrp="1"/>
          </p:cNvSpPr>
          <p:nvPr>
            <p:ph type="title"/>
          </p:nvPr>
        </p:nvSpPr>
        <p:spPr>
          <a:xfrm>
            <a:off x="638502" y="0"/>
            <a:ext cx="10949153" cy="1270065"/>
          </a:xfrm>
        </p:spPr>
        <p:txBody>
          <a:bodyPr anchor="ctr">
            <a:normAutofit fontScale="90000"/>
          </a:bodyPr>
          <a:lstStyle/>
          <a:p>
            <a:r>
              <a:rPr lang="en-US" sz="4400" dirty="0"/>
              <a:t>Section 3 – Approval of Shipment and Special Conditions </a:t>
            </a:r>
            <a:endParaRPr lang="en-US" dirty="0"/>
          </a:p>
        </p:txBody>
      </p:sp>
      <p:sp>
        <p:nvSpPr>
          <p:cNvPr id="4" name="Footer Placeholder 3">
            <a:extLst>
              <a:ext uri="{FF2B5EF4-FFF2-40B4-BE49-F238E27FC236}">
                <a16:creationId xmlns:a16="http://schemas.microsoft.com/office/drawing/2014/main" id="{FA00E411-41EF-E8BA-D71F-3B3F695D1946}"/>
              </a:ext>
            </a:extLst>
          </p:cNvPr>
          <p:cNvSpPr>
            <a:spLocks noGrp="1"/>
          </p:cNvSpPr>
          <p:nvPr>
            <p:ph type="ftr" sz="quarter" idx="11"/>
          </p:nvPr>
        </p:nvSpPr>
        <p:spPr>
          <a:xfrm>
            <a:off x="4038600" y="6356350"/>
            <a:ext cx="4114800" cy="365125"/>
          </a:xfrm>
        </p:spPr>
        <p:txBody>
          <a:bodyPr/>
          <a:lstStyle/>
          <a:p>
            <a:r>
              <a:rPr lang="en-US"/>
              <a:t>Revised 2023</a:t>
            </a:r>
            <a:endParaRPr lang="en-US" dirty="0"/>
          </a:p>
        </p:txBody>
      </p:sp>
      <p:sp>
        <p:nvSpPr>
          <p:cNvPr id="5" name="Slide Number Placeholder 4">
            <a:extLst>
              <a:ext uri="{FF2B5EF4-FFF2-40B4-BE49-F238E27FC236}">
                <a16:creationId xmlns:a16="http://schemas.microsoft.com/office/drawing/2014/main" id="{2E8E8F37-BBD2-3F57-084A-48453EEDAC10}"/>
              </a:ext>
            </a:extLst>
          </p:cNvPr>
          <p:cNvSpPr>
            <a:spLocks noGrp="1"/>
          </p:cNvSpPr>
          <p:nvPr>
            <p:ph type="sldNum" sz="quarter" idx="12"/>
          </p:nvPr>
        </p:nvSpPr>
        <p:spPr>
          <a:xfrm>
            <a:off x="8610600" y="6356350"/>
            <a:ext cx="2743200" cy="365125"/>
          </a:xfrm>
        </p:spPr>
        <p:txBody>
          <a:bodyPr/>
          <a:lstStyle/>
          <a:p>
            <a:fld id="{C8D72C30-3850-4141-B0B5-97170EA6A567}" type="slidenum">
              <a:rPr lang="en-US" smtClean="0"/>
              <a:pPr/>
              <a:t>12</a:t>
            </a:fld>
            <a:endParaRPr lang="en-US"/>
          </a:p>
        </p:txBody>
      </p:sp>
      <p:graphicFrame>
        <p:nvGraphicFramePr>
          <p:cNvPr id="8" name="Content Placeholder 2">
            <a:extLst>
              <a:ext uri="{FF2B5EF4-FFF2-40B4-BE49-F238E27FC236}">
                <a16:creationId xmlns:a16="http://schemas.microsoft.com/office/drawing/2014/main" id="{12957178-FD83-FB78-D258-596A8FE7FE95}"/>
              </a:ext>
            </a:extLst>
          </p:cNvPr>
          <p:cNvGraphicFramePr>
            <a:graphicFrameLocks/>
          </p:cNvGraphicFramePr>
          <p:nvPr>
            <p:extLst>
              <p:ext uri="{D42A27DB-BD31-4B8C-83A1-F6EECF244321}">
                <p14:modId xmlns:p14="http://schemas.microsoft.com/office/powerpoint/2010/main" val="1163397909"/>
              </p:ext>
            </p:extLst>
          </p:nvPr>
        </p:nvGraphicFramePr>
        <p:xfrm>
          <a:off x="0" y="1270001"/>
          <a:ext cx="12192000" cy="5035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2964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34B6E9-4899-448D-AC17-67C08B440362}"/>
              </a:ext>
            </a:extLst>
          </p:cNvPr>
          <p:cNvSpPr>
            <a:spLocks noGrp="1"/>
          </p:cNvSpPr>
          <p:nvPr>
            <p:ph idx="13"/>
          </p:nvPr>
        </p:nvSpPr>
        <p:spPr>
          <a:xfrm>
            <a:off x="3157869" y="287078"/>
            <a:ext cx="8546449" cy="5861473"/>
          </a:xfrm>
        </p:spPr>
        <p:txBody>
          <a:bodyPr anchor="t">
            <a:normAutofit/>
          </a:bodyPr>
          <a:lstStyle/>
          <a:p>
            <a:r>
              <a:rPr lang="en-US" dirty="0"/>
              <a:t>10.d. requires the conveyance to be marked with the Special Permit number (“DOT-SP 11406” or “DOT-SP 10656”) and “Radioactive” on two opposing sides of the conveyance for both rail and highway.</a:t>
            </a:r>
          </a:p>
          <a:p>
            <a:r>
              <a:rPr lang="en-US" dirty="0"/>
              <a:t>It is recommended the Approving Radiation Control Official provide markings compliant with this requirement and include it in the transmittal package upon completion of Section 3.</a:t>
            </a:r>
          </a:p>
          <a:p>
            <a:r>
              <a:rPr lang="en-US" dirty="0"/>
              <a:t>Templates that are compliant with the marking requirements are available on the CRCPD transportation page.</a:t>
            </a:r>
          </a:p>
          <a:p>
            <a:pPr lvl="1"/>
            <a:r>
              <a:rPr lang="en-US" dirty="0">
                <a:hlinkClick r:id="rId2"/>
              </a:rPr>
              <a:t>DOT-SP 10656 Form &amp; Marking</a:t>
            </a:r>
            <a:r>
              <a:rPr lang="en-US" dirty="0"/>
              <a:t> </a:t>
            </a:r>
          </a:p>
          <a:p>
            <a:pPr lvl="1"/>
            <a:r>
              <a:rPr lang="en-US" dirty="0">
                <a:hlinkClick r:id="rId3"/>
              </a:rPr>
              <a:t>DOT-SP 11406 Form &amp; Marking</a:t>
            </a:r>
            <a:endParaRPr lang="en-US" dirty="0"/>
          </a:p>
        </p:txBody>
      </p:sp>
      <p:sp>
        <p:nvSpPr>
          <p:cNvPr id="2" name="Title 1">
            <a:extLst>
              <a:ext uri="{FF2B5EF4-FFF2-40B4-BE49-F238E27FC236}">
                <a16:creationId xmlns:a16="http://schemas.microsoft.com/office/drawing/2014/main" id="{A173E957-9588-5C8C-AC4C-B77E028B2269}"/>
              </a:ext>
            </a:extLst>
          </p:cNvPr>
          <p:cNvSpPr>
            <a:spLocks noGrp="1"/>
          </p:cNvSpPr>
          <p:nvPr>
            <p:ph type="title"/>
          </p:nvPr>
        </p:nvSpPr>
        <p:spPr>
          <a:xfrm>
            <a:off x="0" y="1216152"/>
            <a:ext cx="2862072" cy="4425696"/>
          </a:xfrm>
        </p:spPr>
        <p:txBody>
          <a:bodyPr vert="horz" lIns="91440" tIns="45720" rIns="91440" bIns="45720" rtlCol="0" anchor="t">
            <a:normAutofit/>
          </a:bodyPr>
          <a:lstStyle/>
          <a:p>
            <a:r>
              <a:rPr lang="en-US" dirty="0"/>
              <a:t>Section 3 - Conveyance Markings</a:t>
            </a:r>
          </a:p>
        </p:txBody>
      </p:sp>
      <p:sp>
        <p:nvSpPr>
          <p:cNvPr id="4" name="Footer Placeholder 3">
            <a:extLst>
              <a:ext uri="{FF2B5EF4-FFF2-40B4-BE49-F238E27FC236}">
                <a16:creationId xmlns:a16="http://schemas.microsoft.com/office/drawing/2014/main" id="{2378F267-88EA-D00D-6C92-C18098AC21DB}"/>
              </a:ext>
            </a:extLst>
          </p:cNvPr>
          <p:cNvSpPr>
            <a:spLocks noGrp="1"/>
          </p:cNvSpPr>
          <p:nvPr>
            <p:ph type="ftr" sz="quarter" idx="11"/>
          </p:nvPr>
        </p:nvSpPr>
        <p:spPr>
          <a:xfrm>
            <a:off x="4038600" y="6356350"/>
            <a:ext cx="4114800" cy="365125"/>
          </a:xfrm>
        </p:spPr>
        <p:txBody>
          <a:bodyPr>
            <a:normAutofit/>
          </a:bodyPr>
          <a:lstStyle/>
          <a:p>
            <a:r>
              <a:rPr lang="en-US"/>
              <a:t>Revised 2023</a:t>
            </a:r>
          </a:p>
        </p:txBody>
      </p:sp>
      <p:sp>
        <p:nvSpPr>
          <p:cNvPr id="5" name="Slide Number Placeholder 4">
            <a:extLst>
              <a:ext uri="{FF2B5EF4-FFF2-40B4-BE49-F238E27FC236}">
                <a16:creationId xmlns:a16="http://schemas.microsoft.com/office/drawing/2014/main" id="{66A6312A-1FEC-D90D-A0A9-7B2B2950716B}"/>
              </a:ext>
            </a:extLst>
          </p:cNvPr>
          <p:cNvSpPr>
            <a:spLocks noGrp="1"/>
          </p:cNvSpPr>
          <p:nvPr>
            <p:ph type="sldNum" sz="quarter" idx="12"/>
          </p:nvPr>
        </p:nvSpPr>
        <p:spPr>
          <a:xfrm>
            <a:off x="8610600" y="6356350"/>
            <a:ext cx="2743200" cy="365125"/>
          </a:xfrm>
        </p:spPr>
        <p:txBody>
          <a:bodyPr>
            <a:normAutofit/>
          </a:bodyPr>
          <a:lstStyle/>
          <a:p>
            <a:fld id="{F8381064-FD42-4AFA-B53F-3914AD344A07}" type="slidenum">
              <a:rPr lang="en-US"/>
              <a:pPr/>
              <a:t>13</a:t>
            </a:fld>
            <a:endParaRPr lang="en-US"/>
          </a:p>
        </p:txBody>
      </p:sp>
    </p:spTree>
    <p:extLst>
      <p:ext uri="{BB962C8B-B14F-4D97-AF65-F5344CB8AC3E}">
        <p14:creationId xmlns:p14="http://schemas.microsoft.com/office/powerpoint/2010/main" val="2522025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Title 35">
            <a:extLst>
              <a:ext uri="{FF2B5EF4-FFF2-40B4-BE49-F238E27FC236}">
                <a16:creationId xmlns:a16="http://schemas.microsoft.com/office/drawing/2014/main" id="{7496B0B5-C271-35C7-B19B-F2BB2AB72C7C}"/>
              </a:ext>
            </a:extLst>
          </p:cNvPr>
          <p:cNvSpPr>
            <a:spLocks noGrp="1"/>
          </p:cNvSpPr>
          <p:nvPr>
            <p:ph type="title"/>
          </p:nvPr>
        </p:nvSpPr>
        <p:spPr/>
        <p:txBody>
          <a:bodyPr anchor="ctr">
            <a:normAutofit/>
          </a:bodyPr>
          <a:lstStyle/>
          <a:p>
            <a:r>
              <a:rPr lang="en-US" sz="4000" dirty="0"/>
              <a:t>Transmittal of Shipment Approval</a:t>
            </a:r>
          </a:p>
        </p:txBody>
      </p:sp>
      <p:sp>
        <p:nvSpPr>
          <p:cNvPr id="5" name="Footer Placeholder 4">
            <a:extLst>
              <a:ext uri="{FF2B5EF4-FFF2-40B4-BE49-F238E27FC236}">
                <a16:creationId xmlns:a16="http://schemas.microsoft.com/office/drawing/2014/main" id="{F86D5C71-DE1F-4881-5770-B364E33EA383}"/>
              </a:ext>
            </a:extLst>
          </p:cNvPr>
          <p:cNvSpPr>
            <a:spLocks noGrp="1"/>
          </p:cNvSpPr>
          <p:nvPr>
            <p:ph type="ftr" sz="quarter" idx="11"/>
          </p:nvPr>
        </p:nvSpPr>
        <p:spPr/>
        <p:txBody>
          <a:bodyPr/>
          <a:lstStyle/>
          <a:p>
            <a:r>
              <a:rPr lang="en-US"/>
              <a:t>Revised 2023</a:t>
            </a:r>
          </a:p>
        </p:txBody>
      </p:sp>
      <p:sp>
        <p:nvSpPr>
          <p:cNvPr id="6" name="Slide Number Placeholder 5">
            <a:extLst>
              <a:ext uri="{FF2B5EF4-FFF2-40B4-BE49-F238E27FC236}">
                <a16:creationId xmlns:a16="http://schemas.microsoft.com/office/drawing/2014/main" id="{7C774142-093B-E4EF-8DE3-FB2939630BFC}"/>
              </a:ext>
            </a:extLst>
          </p:cNvPr>
          <p:cNvSpPr>
            <a:spLocks noGrp="1"/>
          </p:cNvSpPr>
          <p:nvPr>
            <p:ph type="sldNum" sz="quarter" idx="12"/>
          </p:nvPr>
        </p:nvSpPr>
        <p:spPr/>
        <p:txBody>
          <a:bodyPr/>
          <a:lstStyle/>
          <a:p>
            <a:fld id="{F8381064-FD42-4AFA-B53F-3914AD344A07}" type="slidenum">
              <a:rPr lang="en-US" smtClean="0"/>
              <a:pPr/>
              <a:t>14</a:t>
            </a:fld>
            <a:endParaRPr lang="en-US"/>
          </a:p>
        </p:txBody>
      </p:sp>
      <p:grpSp>
        <p:nvGrpSpPr>
          <p:cNvPr id="11" name="Group 10">
            <a:extLst>
              <a:ext uri="{FF2B5EF4-FFF2-40B4-BE49-F238E27FC236}">
                <a16:creationId xmlns:a16="http://schemas.microsoft.com/office/drawing/2014/main" id="{F9C7D694-2FC0-ED17-852C-4DD76CF7F6B5}"/>
              </a:ext>
            </a:extLst>
          </p:cNvPr>
          <p:cNvGrpSpPr/>
          <p:nvPr/>
        </p:nvGrpSpPr>
        <p:grpSpPr>
          <a:xfrm>
            <a:off x="881444" y="1908550"/>
            <a:ext cx="8803420" cy="4134947"/>
            <a:chOff x="881444" y="1908550"/>
            <a:chExt cx="8803420" cy="4134947"/>
          </a:xfrm>
        </p:grpSpPr>
        <p:sp>
          <p:nvSpPr>
            <p:cNvPr id="30" name="TextBox 29">
              <a:extLst>
                <a:ext uri="{FF2B5EF4-FFF2-40B4-BE49-F238E27FC236}">
                  <a16:creationId xmlns:a16="http://schemas.microsoft.com/office/drawing/2014/main" id="{6DA59356-2677-DAB9-3974-E73AF82A0CA6}"/>
                </a:ext>
              </a:extLst>
            </p:cNvPr>
            <p:cNvSpPr txBox="1"/>
            <p:nvPr/>
          </p:nvSpPr>
          <p:spPr>
            <a:xfrm>
              <a:off x="1043852" y="1908550"/>
              <a:ext cx="3871143" cy="1400383"/>
            </a:xfrm>
            <a:prstGeom prst="rect">
              <a:avLst/>
            </a:prstGeom>
            <a:noFill/>
            <a:ln w="38100">
              <a:solidFill>
                <a:srgbClr val="FF0000"/>
              </a:solidFill>
            </a:ln>
          </p:spPr>
          <p:txBody>
            <a:bodyPr wrap="square" rtlCol="0">
              <a:spAutoFit/>
            </a:bodyPr>
            <a:lstStyle/>
            <a:p>
              <a:pPr marL="257175" indent="-257175" defTabSz="822960">
                <a:spcAft>
                  <a:spcPts val="600"/>
                </a:spcAft>
                <a:buFont typeface="Arial" panose="020B0604020202020204" pitchFamily="34" charset="0"/>
                <a:buChar char="•"/>
              </a:pPr>
              <a:r>
                <a:rPr lang="en-US" sz="1400" kern="1200" dirty="0">
                  <a:solidFill>
                    <a:schemeClr val="tx1"/>
                  </a:solidFill>
                  <a:latin typeface="+mn-lt"/>
                  <a:ea typeface="+mn-ea"/>
                  <a:cs typeface="+mn-cs"/>
                </a:rPr>
                <a:t>Enter date of transmittal.</a:t>
              </a:r>
            </a:p>
            <a:p>
              <a:pPr marL="257175" indent="-257175" defTabSz="822960">
                <a:spcAft>
                  <a:spcPts val="600"/>
                </a:spcAft>
                <a:buFont typeface="Arial" panose="020B0604020202020204" pitchFamily="34" charset="0"/>
                <a:buChar char="•"/>
              </a:pPr>
              <a:r>
                <a:rPr lang="en-US" sz="1400" kern="1200" dirty="0">
                  <a:solidFill>
                    <a:schemeClr val="tx1"/>
                  </a:solidFill>
                  <a:latin typeface="+mn-lt"/>
                  <a:ea typeface="+mn-ea"/>
                  <a:cs typeface="+mn-cs"/>
                </a:rPr>
                <a:t>Send the approved permit to all parties listed</a:t>
              </a:r>
            </a:p>
            <a:p>
              <a:pPr marL="257175" indent="-257175" defTabSz="822960">
                <a:spcAft>
                  <a:spcPts val="600"/>
                </a:spcAft>
                <a:buFont typeface="Arial" panose="020B0604020202020204" pitchFamily="34" charset="0"/>
                <a:buChar char="•"/>
              </a:pPr>
              <a:r>
                <a:rPr lang="en-US" sz="1400" kern="1200" dirty="0">
                  <a:solidFill>
                    <a:schemeClr val="tx1"/>
                  </a:solidFill>
                  <a:latin typeface="+mn-lt"/>
                  <a:ea typeface="+mn-ea"/>
                  <a:cs typeface="+mn-cs"/>
                </a:rPr>
                <a:t>Include the Shipment Approval and Special Permit</a:t>
              </a:r>
            </a:p>
            <a:p>
              <a:pPr marL="257175" indent="-257175" defTabSz="822960">
                <a:spcAft>
                  <a:spcPts val="600"/>
                </a:spcAft>
                <a:buFont typeface="Arial" panose="020B0604020202020204" pitchFamily="34" charset="0"/>
                <a:buChar char="•"/>
              </a:pPr>
              <a:r>
                <a:rPr lang="en-US" sz="1400" kern="1200" dirty="0">
                  <a:solidFill>
                    <a:schemeClr val="tx1"/>
                  </a:solidFill>
                  <a:latin typeface="+mn-lt"/>
                  <a:ea typeface="+mn-ea"/>
                  <a:cs typeface="+mn-cs"/>
                </a:rPr>
                <a:t>Markings can also be included if generated</a:t>
              </a:r>
              <a:endParaRPr lang="en-US" sz="1400" dirty="0"/>
            </a:p>
          </p:txBody>
        </p:sp>
        <p:pic>
          <p:nvPicPr>
            <p:cNvPr id="28" name="Content Placeholder 4">
              <a:extLst>
                <a:ext uri="{FF2B5EF4-FFF2-40B4-BE49-F238E27FC236}">
                  <a16:creationId xmlns:a16="http://schemas.microsoft.com/office/drawing/2014/main" id="{57584852-AFA6-B5E0-1E8F-E400F0394E80}"/>
                </a:ext>
              </a:extLst>
            </p:cNvPr>
            <p:cNvPicPr>
              <a:picLocks noChangeAspect="1"/>
            </p:cNvPicPr>
            <p:nvPr/>
          </p:nvPicPr>
          <p:blipFill>
            <a:blip r:embed="rId2"/>
            <a:stretch>
              <a:fillRect/>
            </a:stretch>
          </p:blipFill>
          <p:spPr>
            <a:xfrm>
              <a:off x="881444" y="3716235"/>
              <a:ext cx="8803420" cy="2327262"/>
            </a:xfrm>
            <a:prstGeom prst="rect">
              <a:avLst/>
            </a:prstGeom>
          </p:spPr>
        </p:pic>
        <p:sp>
          <p:nvSpPr>
            <p:cNvPr id="33" name="Rectangle: Rounded Corners 32">
              <a:extLst>
                <a:ext uri="{FF2B5EF4-FFF2-40B4-BE49-F238E27FC236}">
                  <a16:creationId xmlns:a16="http://schemas.microsoft.com/office/drawing/2014/main" id="{CA4B41DF-C422-01E9-4B7A-2D8E5591A97B}"/>
                </a:ext>
              </a:extLst>
            </p:cNvPr>
            <p:cNvSpPr/>
            <p:nvPr/>
          </p:nvSpPr>
          <p:spPr>
            <a:xfrm>
              <a:off x="6004034" y="4339772"/>
              <a:ext cx="2362053" cy="36339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a:extLst>
                <a:ext uri="{FF2B5EF4-FFF2-40B4-BE49-F238E27FC236}">
                  <a16:creationId xmlns:a16="http://schemas.microsoft.com/office/drawing/2014/main" id="{468DFB4E-0399-3419-6530-20A3231B17BB}"/>
                </a:ext>
              </a:extLst>
            </p:cNvPr>
            <p:cNvCxnSpPr>
              <a:cxnSpLocks/>
              <a:stCxn id="30" idx="2"/>
              <a:endCxn id="33" idx="0"/>
            </p:cNvCxnSpPr>
            <p:nvPr/>
          </p:nvCxnSpPr>
          <p:spPr>
            <a:xfrm>
              <a:off x="2979424" y="3308933"/>
              <a:ext cx="4205637" cy="103083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47935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7C10A9-C5A9-7819-32CF-E34AED91B835}"/>
              </a:ext>
            </a:extLst>
          </p:cNvPr>
          <p:cNvSpPr>
            <a:spLocks noGrp="1"/>
          </p:cNvSpPr>
          <p:nvPr>
            <p:ph type="sldNum" sz="quarter" idx="12"/>
          </p:nvPr>
        </p:nvSpPr>
        <p:spPr/>
        <p:txBody>
          <a:bodyPr/>
          <a:lstStyle/>
          <a:p>
            <a:fld id="{C8D72C30-3850-4141-B0B5-97170EA6A567}" type="slidenum">
              <a:rPr lang="en-US" smtClean="0"/>
              <a:t>15</a:t>
            </a:fld>
            <a:endParaRPr lang="en-US"/>
          </a:p>
        </p:txBody>
      </p:sp>
      <p:sp>
        <p:nvSpPr>
          <p:cNvPr id="3" name="Footer Placeholder 2">
            <a:extLst>
              <a:ext uri="{FF2B5EF4-FFF2-40B4-BE49-F238E27FC236}">
                <a16:creationId xmlns:a16="http://schemas.microsoft.com/office/drawing/2014/main" id="{C96D6864-4CC6-CA4A-9A65-06B5C992219E}"/>
              </a:ext>
            </a:extLst>
          </p:cNvPr>
          <p:cNvSpPr>
            <a:spLocks noGrp="1"/>
          </p:cNvSpPr>
          <p:nvPr>
            <p:ph type="ftr" sz="quarter" idx="11"/>
          </p:nvPr>
        </p:nvSpPr>
        <p:spPr/>
        <p:txBody>
          <a:bodyPr/>
          <a:lstStyle/>
          <a:p>
            <a:r>
              <a:rPr lang="en-US"/>
              <a:t>Revised 2023</a:t>
            </a:r>
          </a:p>
        </p:txBody>
      </p:sp>
      <p:graphicFrame>
        <p:nvGraphicFramePr>
          <p:cNvPr id="7" name="Content Placeholder 2">
            <a:extLst>
              <a:ext uri="{FF2B5EF4-FFF2-40B4-BE49-F238E27FC236}">
                <a16:creationId xmlns:a16="http://schemas.microsoft.com/office/drawing/2014/main" id="{940C0B2B-619A-E8A0-F406-36559CB0FC2F}"/>
              </a:ext>
            </a:extLst>
          </p:cNvPr>
          <p:cNvGraphicFramePr>
            <a:graphicFrameLocks/>
          </p:cNvGraphicFramePr>
          <p:nvPr>
            <p:extLst>
              <p:ext uri="{D42A27DB-BD31-4B8C-83A1-F6EECF244321}">
                <p14:modId xmlns:p14="http://schemas.microsoft.com/office/powerpoint/2010/main" val="1979461486"/>
              </p:ext>
            </p:extLst>
          </p:nvPr>
        </p:nvGraphicFramePr>
        <p:xfrm>
          <a:off x="4302672" y="800551"/>
          <a:ext cx="7701455" cy="52568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a:extLst>
              <a:ext uri="{FF2B5EF4-FFF2-40B4-BE49-F238E27FC236}">
                <a16:creationId xmlns:a16="http://schemas.microsoft.com/office/drawing/2014/main" id="{927D309C-98AF-5F35-6FA1-4A290C49BB6C}"/>
              </a:ext>
            </a:extLst>
          </p:cNvPr>
          <p:cNvSpPr txBox="1">
            <a:spLocks/>
          </p:cNvSpPr>
          <p:nvPr/>
        </p:nvSpPr>
        <p:spPr>
          <a:xfrm>
            <a:off x="0" y="1684338"/>
            <a:ext cx="3116263" cy="23955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4000">
                <a:solidFill>
                  <a:srgbClr val="FFFFFF"/>
                </a:solidFill>
              </a:rPr>
              <a:t>Permit Use &amp; Transit</a:t>
            </a:r>
            <a:endParaRPr lang="en-US" sz="4000" dirty="0">
              <a:solidFill>
                <a:srgbClr val="FFFFFF"/>
              </a:solidFill>
            </a:endParaRPr>
          </a:p>
        </p:txBody>
      </p:sp>
    </p:spTree>
    <p:extLst>
      <p:ext uri="{BB962C8B-B14F-4D97-AF65-F5344CB8AC3E}">
        <p14:creationId xmlns:p14="http://schemas.microsoft.com/office/powerpoint/2010/main" val="2789295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1025BD-7572-6234-DAB2-8CDFEC19DE4E}"/>
              </a:ext>
            </a:extLst>
          </p:cNvPr>
          <p:cNvSpPr>
            <a:spLocks noGrp="1"/>
          </p:cNvSpPr>
          <p:nvPr>
            <p:ph type="title"/>
          </p:nvPr>
        </p:nvSpPr>
        <p:spPr>
          <a:xfrm>
            <a:off x="638502" y="0"/>
            <a:ext cx="10949153" cy="1270065"/>
          </a:xfrm>
        </p:spPr>
        <p:txBody>
          <a:bodyPr anchor="ctr">
            <a:normAutofit fontScale="90000"/>
          </a:bodyPr>
          <a:lstStyle/>
          <a:p>
            <a:r>
              <a:rPr lang="en-US" sz="4400" dirty="0">
                <a:solidFill>
                  <a:srgbClr val="FFFFFF"/>
                </a:solidFill>
              </a:rPr>
              <a:t>Section 4 – Identification and Disposition Information at Destination</a:t>
            </a:r>
            <a:endParaRPr lang="en-US" dirty="0"/>
          </a:p>
        </p:txBody>
      </p:sp>
      <p:sp>
        <p:nvSpPr>
          <p:cNvPr id="4" name="Footer Placeholder 3">
            <a:extLst>
              <a:ext uri="{FF2B5EF4-FFF2-40B4-BE49-F238E27FC236}">
                <a16:creationId xmlns:a16="http://schemas.microsoft.com/office/drawing/2014/main" id="{FA00E411-41EF-E8BA-D71F-3B3F695D1946}"/>
              </a:ext>
            </a:extLst>
          </p:cNvPr>
          <p:cNvSpPr>
            <a:spLocks noGrp="1"/>
          </p:cNvSpPr>
          <p:nvPr>
            <p:ph type="ftr" sz="quarter" idx="11"/>
          </p:nvPr>
        </p:nvSpPr>
        <p:spPr>
          <a:xfrm>
            <a:off x="4038600" y="6356350"/>
            <a:ext cx="4114800" cy="365125"/>
          </a:xfrm>
        </p:spPr>
        <p:txBody>
          <a:bodyPr/>
          <a:lstStyle/>
          <a:p>
            <a:r>
              <a:rPr lang="en-US"/>
              <a:t>Revised 2023</a:t>
            </a:r>
            <a:endParaRPr lang="en-US" dirty="0"/>
          </a:p>
        </p:txBody>
      </p:sp>
      <p:sp>
        <p:nvSpPr>
          <p:cNvPr id="5" name="Slide Number Placeholder 4">
            <a:extLst>
              <a:ext uri="{FF2B5EF4-FFF2-40B4-BE49-F238E27FC236}">
                <a16:creationId xmlns:a16="http://schemas.microsoft.com/office/drawing/2014/main" id="{2E8E8F37-BBD2-3F57-084A-48453EEDAC10}"/>
              </a:ext>
            </a:extLst>
          </p:cNvPr>
          <p:cNvSpPr>
            <a:spLocks noGrp="1"/>
          </p:cNvSpPr>
          <p:nvPr>
            <p:ph type="sldNum" sz="quarter" idx="12"/>
          </p:nvPr>
        </p:nvSpPr>
        <p:spPr>
          <a:xfrm>
            <a:off x="8610600" y="6356350"/>
            <a:ext cx="2743200" cy="365125"/>
          </a:xfrm>
        </p:spPr>
        <p:txBody>
          <a:bodyPr/>
          <a:lstStyle/>
          <a:p>
            <a:fld id="{C8D72C30-3850-4141-B0B5-97170EA6A567}" type="slidenum">
              <a:rPr lang="en-US" smtClean="0"/>
              <a:pPr/>
              <a:t>16</a:t>
            </a:fld>
            <a:endParaRPr lang="en-US"/>
          </a:p>
        </p:txBody>
      </p:sp>
      <p:graphicFrame>
        <p:nvGraphicFramePr>
          <p:cNvPr id="8" name="Content Placeholder 2">
            <a:extLst>
              <a:ext uri="{FF2B5EF4-FFF2-40B4-BE49-F238E27FC236}">
                <a16:creationId xmlns:a16="http://schemas.microsoft.com/office/drawing/2014/main" id="{12957178-FD83-FB78-D258-596A8FE7FE95}"/>
              </a:ext>
            </a:extLst>
          </p:cNvPr>
          <p:cNvGraphicFramePr>
            <a:graphicFrameLocks/>
          </p:cNvGraphicFramePr>
          <p:nvPr>
            <p:extLst>
              <p:ext uri="{D42A27DB-BD31-4B8C-83A1-F6EECF244321}">
                <p14:modId xmlns:p14="http://schemas.microsoft.com/office/powerpoint/2010/main" val="2849691095"/>
              </p:ext>
            </p:extLst>
          </p:nvPr>
        </p:nvGraphicFramePr>
        <p:xfrm>
          <a:off x="0" y="1270001"/>
          <a:ext cx="12192000" cy="5035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0483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931FBE59-A8BF-9976-8C00-C3518336883E}"/>
              </a:ext>
            </a:extLst>
          </p:cNvPr>
          <p:cNvSpPr>
            <a:spLocks noGrp="1"/>
          </p:cNvSpPr>
          <p:nvPr>
            <p:ph type="title"/>
          </p:nvPr>
        </p:nvSpPr>
        <p:spPr/>
        <p:txBody>
          <a:bodyPr anchor="ctr">
            <a:normAutofit/>
          </a:bodyPr>
          <a:lstStyle/>
          <a:p>
            <a:r>
              <a:rPr lang="en-US" sz="2800" dirty="0">
                <a:solidFill>
                  <a:srgbClr val="FFFFFF"/>
                </a:solidFill>
              </a:rPr>
              <a:t>Transmittal of ID and Disposition</a:t>
            </a:r>
          </a:p>
        </p:txBody>
      </p:sp>
      <p:sp>
        <p:nvSpPr>
          <p:cNvPr id="13" name="Footer Placeholder 12">
            <a:extLst>
              <a:ext uri="{FF2B5EF4-FFF2-40B4-BE49-F238E27FC236}">
                <a16:creationId xmlns:a16="http://schemas.microsoft.com/office/drawing/2014/main" id="{7FB0C31C-644E-E749-5891-8CF90F26285E}"/>
              </a:ext>
            </a:extLst>
          </p:cNvPr>
          <p:cNvSpPr>
            <a:spLocks noGrp="1"/>
          </p:cNvSpPr>
          <p:nvPr>
            <p:ph type="ftr" sz="quarter" idx="11"/>
          </p:nvPr>
        </p:nvSpPr>
        <p:spPr/>
        <p:txBody>
          <a:bodyPr/>
          <a:lstStyle/>
          <a:p>
            <a:r>
              <a:rPr lang="en-US"/>
              <a:t>Revised 2023</a:t>
            </a:r>
          </a:p>
        </p:txBody>
      </p:sp>
      <p:sp>
        <p:nvSpPr>
          <p:cNvPr id="14" name="Slide Number Placeholder 13">
            <a:extLst>
              <a:ext uri="{FF2B5EF4-FFF2-40B4-BE49-F238E27FC236}">
                <a16:creationId xmlns:a16="http://schemas.microsoft.com/office/drawing/2014/main" id="{BBC3A10C-D658-9ADC-CFFB-43B720F2CB27}"/>
              </a:ext>
            </a:extLst>
          </p:cNvPr>
          <p:cNvSpPr>
            <a:spLocks noGrp="1"/>
          </p:cNvSpPr>
          <p:nvPr>
            <p:ph type="sldNum" sz="quarter" idx="12"/>
          </p:nvPr>
        </p:nvSpPr>
        <p:spPr/>
        <p:txBody>
          <a:bodyPr/>
          <a:lstStyle/>
          <a:p>
            <a:fld id="{F8381064-FD42-4AFA-B53F-3914AD344A07}" type="slidenum">
              <a:rPr lang="en-US" smtClean="0"/>
              <a:pPr/>
              <a:t>17</a:t>
            </a:fld>
            <a:endParaRPr lang="en-US"/>
          </a:p>
        </p:txBody>
      </p:sp>
      <p:grpSp>
        <p:nvGrpSpPr>
          <p:cNvPr id="22" name="Group 21">
            <a:extLst>
              <a:ext uri="{FF2B5EF4-FFF2-40B4-BE49-F238E27FC236}">
                <a16:creationId xmlns:a16="http://schemas.microsoft.com/office/drawing/2014/main" id="{F2563FEA-4CA4-652E-E557-BD028786AE6F}"/>
              </a:ext>
            </a:extLst>
          </p:cNvPr>
          <p:cNvGrpSpPr/>
          <p:nvPr/>
        </p:nvGrpSpPr>
        <p:grpSpPr>
          <a:xfrm>
            <a:off x="1171286" y="1763857"/>
            <a:ext cx="8197335" cy="4270659"/>
            <a:chOff x="1171286" y="1763857"/>
            <a:chExt cx="8197335" cy="4270659"/>
          </a:xfrm>
        </p:grpSpPr>
        <p:pic>
          <p:nvPicPr>
            <p:cNvPr id="5" name="Content Placeholder 4">
              <a:extLst>
                <a:ext uri="{FF2B5EF4-FFF2-40B4-BE49-F238E27FC236}">
                  <a16:creationId xmlns:a16="http://schemas.microsoft.com/office/drawing/2014/main" id="{D36874CC-B0F4-458F-94BE-A295E96FDD1C}"/>
                </a:ext>
              </a:extLst>
            </p:cNvPr>
            <p:cNvPicPr>
              <a:picLocks noChangeAspect="1"/>
            </p:cNvPicPr>
            <p:nvPr/>
          </p:nvPicPr>
          <p:blipFill>
            <a:blip r:embed="rId2"/>
            <a:stretch>
              <a:fillRect/>
            </a:stretch>
          </p:blipFill>
          <p:spPr>
            <a:xfrm>
              <a:off x="2077803" y="3151494"/>
              <a:ext cx="7290818" cy="1850855"/>
            </a:xfrm>
            <a:prstGeom prst="rect">
              <a:avLst/>
            </a:prstGeom>
          </p:spPr>
        </p:pic>
        <p:sp>
          <p:nvSpPr>
            <p:cNvPr id="6" name="TextBox 5">
              <a:extLst>
                <a:ext uri="{FF2B5EF4-FFF2-40B4-BE49-F238E27FC236}">
                  <a16:creationId xmlns:a16="http://schemas.microsoft.com/office/drawing/2014/main" id="{8B29D5FF-213F-949C-FED7-7D95FD01DAA1}"/>
                </a:ext>
              </a:extLst>
            </p:cNvPr>
            <p:cNvSpPr txBox="1"/>
            <p:nvPr/>
          </p:nvSpPr>
          <p:spPr>
            <a:xfrm>
              <a:off x="1171286" y="1763857"/>
              <a:ext cx="3206004" cy="815608"/>
            </a:xfrm>
            <a:prstGeom prst="rect">
              <a:avLst/>
            </a:prstGeom>
            <a:noFill/>
            <a:ln w="38100">
              <a:solidFill>
                <a:srgbClr val="FF0000"/>
              </a:solidFill>
            </a:ln>
          </p:spPr>
          <p:txBody>
            <a:bodyPr wrap="square" rtlCol="0">
              <a:spAutoFit/>
            </a:bodyPr>
            <a:lstStyle/>
            <a:p>
              <a:pPr marL="214313" indent="-214313" defTabSz="685800">
                <a:spcAft>
                  <a:spcPts val="600"/>
                </a:spcAft>
                <a:buFont typeface="Arial" panose="020B0604020202020204" pitchFamily="34" charset="0"/>
                <a:buChar char="•"/>
              </a:pPr>
              <a:r>
                <a:rPr lang="en-US" sz="1400" kern="1200" dirty="0">
                  <a:solidFill>
                    <a:schemeClr val="tx1"/>
                  </a:solidFill>
                  <a:latin typeface="+mn-lt"/>
                  <a:ea typeface="+mn-ea"/>
                  <a:cs typeface="+mn-cs"/>
                </a:rPr>
                <a:t>Enter date of transmittal.</a:t>
              </a:r>
            </a:p>
            <a:p>
              <a:pPr marL="214313" indent="-214313" defTabSz="685800">
                <a:spcAft>
                  <a:spcPts val="600"/>
                </a:spcAft>
                <a:buFont typeface="Arial" panose="020B0604020202020204" pitchFamily="34" charset="0"/>
                <a:buChar char="•"/>
              </a:pPr>
              <a:r>
                <a:rPr lang="en-US" sz="1400" kern="1200" dirty="0">
                  <a:solidFill>
                    <a:schemeClr val="tx1"/>
                  </a:solidFill>
                  <a:latin typeface="+mn-lt"/>
                  <a:ea typeface="+mn-ea"/>
                  <a:cs typeface="+mn-cs"/>
                </a:rPr>
                <a:t>Send the updated permit with ID information</a:t>
              </a:r>
              <a:endParaRPr lang="en-US" sz="1400" dirty="0"/>
            </a:p>
          </p:txBody>
        </p:sp>
        <p:sp>
          <p:nvSpPr>
            <p:cNvPr id="8" name="Rectangle: Rounded Corners 7">
              <a:extLst>
                <a:ext uri="{FF2B5EF4-FFF2-40B4-BE49-F238E27FC236}">
                  <a16:creationId xmlns:a16="http://schemas.microsoft.com/office/drawing/2014/main" id="{09C86A16-4178-6521-B866-FA857690D27E}"/>
                </a:ext>
              </a:extLst>
            </p:cNvPr>
            <p:cNvSpPr/>
            <p:nvPr/>
          </p:nvSpPr>
          <p:spPr>
            <a:xfrm>
              <a:off x="7348502" y="3926442"/>
              <a:ext cx="1956206" cy="30095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8AC14BA-8A0F-EB12-BDA3-B0461015899E}"/>
                </a:ext>
              </a:extLst>
            </p:cNvPr>
            <p:cNvSpPr txBox="1"/>
            <p:nvPr/>
          </p:nvSpPr>
          <p:spPr>
            <a:xfrm>
              <a:off x="2774288" y="5434352"/>
              <a:ext cx="3206004" cy="600164"/>
            </a:xfrm>
            <a:prstGeom prst="rect">
              <a:avLst/>
            </a:prstGeom>
            <a:noFill/>
            <a:ln w="38100">
              <a:solidFill>
                <a:srgbClr val="FF0000"/>
              </a:solidFill>
            </a:ln>
          </p:spPr>
          <p:txBody>
            <a:bodyPr wrap="square" rtlCol="0">
              <a:spAutoFit/>
            </a:bodyPr>
            <a:lstStyle/>
            <a:p>
              <a:pPr marL="214313" indent="-214313" defTabSz="685800">
                <a:spcAft>
                  <a:spcPts val="600"/>
                </a:spcAft>
                <a:buFont typeface="Arial" panose="020B0604020202020204" pitchFamily="34" charset="0"/>
                <a:buChar char="•"/>
              </a:pPr>
              <a:r>
                <a:rPr lang="en-US" sz="1400" kern="1200" dirty="0">
                  <a:solidFill>
                    <a:schemeClr val="tx1"/>
                  </a:solidFill>
                  <a:latin typeface="+mn-lt"/>
                  <a:ea typeface="+mn-ea"/>
                  <a:cs typeface="+mn-cs"/>
                </a:rPr>
                <a:t>Enter date of submission to CRCPD</a:t>
              </a:r>
            </a:p>
            <a:p>
              <a:pPr marL="214313" indent="-214313" defTabSz="685800">
                <a:spcAft>
                  <a:spcPts val="600"/>
                </a:spcAft>
                <a:buFont typeface="Arial" panose="020B0604020202020204" pitchFamily="34" charset="0"/>
                <a:buChar char="•"/>
              </a:pPr>
              <a:r>
                <a:rPr lang="en-US" sz="1400" kern="1200" dirty="0">
                  <a:solidFill>
                    <a:schemeClr val="tx1"/>
                  </a:solidFill>
                  <a:latin typeface="+mn-lt"/>
                  <a:ea typeface="+mn-ea"/>
                  <a:cs typeface="+mn-cs"/>
                </a:rPr>
                <a:t>See next page for detailed instructions</a:t>
              </a:r>
              <a:endParaRPr lang="en-US" sz="1400" dirty="0"/>
            </a:p>
          </p:txBody>
        </p:sp>
        <p:sp>
          <p:nvSpPr>
            <p:cNvPr id="11" name="Rectangle: Rounded Corners 10">
              <a:extLst>
                <a:ext uri="{FF2B5EF4-FFF2-40B4-BE49-F238E27FC236}">
                  <a16:creationId xmlns:a16="http://schemas.microsoft.com/office/drawing/2014/main" id="{6FDCD0D0-3557-2B03-63C1-F603CCA3C860}"/>
                </a:ext>
              </a:extLst>
            </p:cNvPr>
            <p:cNvSpPr/>
            <p:nvPr/>
          </p:nvSpPr>
          <p:spPr>
            <a:xfrm>
              <a:off x="7277977" y="4248276"/>
              <a:ext cx="1956206" cy="30095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268FE8D2-03DC-6FBD-F8F4-C1CDECDA98E0}"/>
                </a:ext>
              </a:extLst>
            </p:cNvPr>
            <p:cNvCxnSpPr>
              <a:cxnSpLocks/>
              <a:stCxn id="10" idx="0"/>
              <a:endCxn id="11" idx="2"/>
            </p:cNvCxnSpPr>
            <p:nvPr/>
          </p:nvCxnSpPr>
          <p:spPr>
            <a:xfrm flipV="1">
              <a:off x="4377290" y="4549233"/>
              <a:ext cx="3878790" cy="8851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 name="Straight Arrow Connector 6">
            <a:extLst>
              <a:ext uri="{FF2B5EF4-FFF2-40B4-BE49-F238E27FC236}">
                <a16:creationId xmlns:a16="http://schemas.microsoft.com/office/drawing/2014/main" id="{7AD4F958-A35B-AEF3-F854-01C9D0461D88}"/>
              </a:ext>
            </a:extLst>
          </p:cNvPr>
          <p:cNvCxnSpPr>
            <a:cxnSpLocks/>
            <a:stCxn id="6" idx="2"/>
            <a:endCxn id="8" idx="0"/>
          </p:cNvCxnSpPr>
          <p:nvPr/>
        </p:nvCxnSpPr>
        <p:spPr>
          <a:xfrm>
            <a:off x="2774288" y="2579465"/>
            <a:ext cx="5552317" cy="13469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2577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2E412-EFF9-20FB-D895-586D945B61DF}"/>
              </a:ext>
            </a:extLst>
          </p:cNvPr>
          <p:cNvSpPr>
            <a:spLocks noGrp="1"/>
          </p:cNvSpPr>
          <p:nvPr>
            <p:ph type="title"/>
          </p:nvPr>
        </p:nvSpPr>
        <p:spPr>
          <a:xfrm>
            <a:off x="638502" y="0"/>
            <a:ext cx="10949153" cy="1270065"/>
          </a:xfrm>
        </p:spPr>
        <p:txBody>
          <a:bodyPr>
            <a:normAutofit fontScale="90000"/>
          </a:bodyPr>
          <a:lstStyle/>
          <a:p>
            <a:r>
              <a:rPr lang="en-US" dirty="0"/>
              <a:t>Transmittal to CRCPD Transportation Page Instructions</a:t>
            </a:r>
          </a:p>
        </p:txBody>
      </p:sp>
      <p:sp>
        <p:nvSpPr>
          <p:cNvPr id="4" name="Footer Placeholder 3">
            <a:extLst>
              <a:ext uri="{FF2B5EF4-FFF2-40B4-BE49-F238E27FC236}">
                <a16:creationId xmlns:a16="http://schemas.microsoft.com/office/drawing/2014/main" id="{C4F4E316-964F-5931-B63B-E9958327E878}"/>
              </a:ext>
            </a:extLst>
          </p:cNvPr>
          <p:cNvSpPr>
            <a:spLocks noGrp="1"/>
          </p:cNvSpPr>
          <p:nvPr>
            <p:ph type="ftr" sz="quarter" idx="11"/>
          </p:nvPr>
        </p:nvSpPr>
        <p:spPr>
          <a:xfrm>
            <a:off x="4038600" y="6356350"/>
            <a:ext cx="4114800" cy="365125"/>
          </a:xfrm>
        </p:spPr>
        <p:txBody>
          <a:bodyPr>
            <a:normAutofit/>
          </a:bodyPr>
          <a:lstStyle/>
          <a:p>
            <a:r>
              <a:rPr lang="en-US"/>
              <a:t>Revised 2023</a:t>
            </a:r>
          </a:p>
        </p:txBody>
      </p:sp>
      <p:sp>
        <p:nvSpPr>
          <p:cNvPr id="5" name="Slide Number Placeholder 4">
            <a:extLst>
              <a:ext uri="{FF2B5EF4-FFF2-40B4-BE49-F238E27FC236}">
                <a16:creationId xmlns:a16="http://schemas.microsoft.com/office/drawing/2014/main" id="{E5A68806-A135-57C0-4D7A-FC5B124564C8}"/>
              </a:ext>
            </a:extLst>
          </p:cNvPr>
          <p:cNvSpPr>
            <a:spLocks noGrp="1"/>
          </p:cNvSpPr>
          <p:nvPr>
            <p:ph type="sldNum" sz="quarter" idx="12"/>
          </p:nvPr>
        </p:nvSpPr>
        <p:spPr>
          <a:xfrm>
            <a:off x="8610600" y="6356350"/>
            <a:ext cx="2743200" cy="365125"/>
          </a:xfrm>
        </p:spPr>
        <p:txBody>
          <a:bodyPr>
            <a:normAutofit/>
          </a:bodyPr>
          <a:lstStyle/>
          <a:p>
            <a:fld id="{F8381064-FD42-4AFA-B53F-3914AD344A07}" type="slidenum">
              <a:rPr lang="en-US"/>
              <a:pPr/>
              <a:t>18</a:t>
            </a:fld>
            <a:endParaRPr lang="en-US"/>
          </a:p>
        </p:txBody>
      </p:sp>
      <p:sp>
        <p:nvSpPr>
          <p:cNvPr id="3" name="Content Placeholder 2">
            <a:extLst>
              <a:ext uri="{FF2B5EF4-FFF2-40B4-BE49-F238E27FC236}">
                <a16:creationId xmlns:a16="http://schemas.microsoft.com/office/drawing/2014/main" id="{4399BE10-2056-5DC4-D560-2F024D6E92E6}"/>
              </a:ext>
            </a:extLst>
          </p:cNvPr>
          <p:cNvSpPr>
            <a:spLocks noGrp="1"/>
          </p:cNvSpPr>
          <p:nvPr>
            <p:ph idx="4294967295"/>
          </p:nvPr>
        </p:nvSpPr>
        <p:spPr>
          <a:xfrm>
            <a:off x="1250156" y="1971675"/>
            <a:ext cx="9725025" cy="3683000"/>
          </a:xfrm>
        </p:spPr>
        <p:txBody>
          <a:bodyPr anchor="ctr">
            <a:normAutofit/>
          </a:bodyPr>
          <a:lstStyle/>
          <a:p>
            <a:pPr marL="514350" indent="-514350">
              <a:buFont typeface="+mj-lt"/>
              <a:buAutoNum type="arabicPeriod"/>
            </a:pPr>
            <a:endParaRPr lang="en-US" sz="2000" dirty="0"/>
          </a:p>
          <a:p>
            <a:pPr marL="514350" indent="-514350">
              <a:buFont typeface="+mj-lt"/>
              <a:buAutoNum type="arabicPeriod"/>
            </a:pPr>
            <a:endParaRPr lang="en-US" sz="2000" dirty="0"/>
          </a:p>
        </p:txBody>
      </p:sp>
      <p:sp>
        <p:nvSpPr>
          <p:cNvPr id="9" name="TextBox 8">
            <a:extLst>
              <a:ext uri="{FF2B5EF4-FFF2-40B4-BE49-F238E27FC236}">
                <a16:creationId xmlns:a16="http://schemas.microsoft.com/office/drawing/2014/main" id="{6A8FC79C-EC0D-7F62-8635-891438B544FE}"/>
              </a:ext>
            </a:extLst>
          </p:cNvPr>
          <p:cNvSpPr txBox="1"/>
          <p:nvPr/>
        </p:nvSpPr>
        <p:spPr>
          <a:xfrm>
            <a:off x="16668" y="1392188"/>
            <a:ext cx="12175332" cy="954107"/>
          </a:xfrm>
          <a:prstGeom prst="rect">
            <a:avLst/>
          </a:prstGeom>
          <a:noFill/>
        </p:spPr>
        <p:txBody>
          <a:bodyPr wrap="square">
            <a:spAutoFit/>
          </a:bodyPr>
          <a:lstStyle/>
          <a:p>
            <a:pPr marL="0" marR="0">
              <a:spcBef>
                <a:spcPts val="0"/>
              </a:spcBef>
              <a:spcAft>
                <a:spcPts val="0"/>
              </a:spcAft>
            </a:pPr>
            <a:r>
              <a:rPr lang="en-US" sz="1400" dirty="0">
                <a:solidFill>
                  <a:srgbClr val="000000"/>
                </a:solidFill>
                <a:effectLst/>
                <a:latin typeface="Helvetica" panose="020B0604020202020204" pitchFamily="34" charset="0"/>
                <a:ea typeface="Calibri" panose="020F0502020204030204" pitchFamily="34" charset="0"/>
              </a:rPr>
              <a:t>Enter your email address, create a password, then enter your first and last name. While your old log in information was not migrated to the new site, all of your other data was. The system should recognize you and attach your new username and password to your existing data.  </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400" dirty="0">
                <a:solidFill>
                  <a:srgbClr val="000000"/>
                </a:solidFill>
                <a:effectLst/>
                <a:latin typeface="Helvetica" panose="020B0604020202020204" pitchFamily="34"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r>
              <a:rPr lang="en-US" sz="1400" kern="0" dirty="0">
                <a:solidFill>
                  <a:srgbClr val="000000"/>
                </a:solidFill>
                <a:effectLst/>
                <a:latin typeface="Helvetica" panose="020B0604020202020204" pitchFamily="34" charset="0"/>
                <a:ea typeface="Calibri" panose="020F0502020204030204" pitchFamily="34" charset="0"/>
              </a:rPr>
              <a:t>Once you’ve logged into your profile, select ‘Membership” and click on “Boards &amp; Committees”</a:t>
            </a:r>
            <a:endParaRPr lang="en-US" sz="1400" dirty="0"/>
          </a:p>
        </p:txBody>
      </p:sp>
      <p:pic>
        <p:nvPicPr>
          <p:cNvPr id="10" name="Picture 9" descr="Graphical user interface, text, application, email&#10;&#10;Description automatically generated">
            <a:extLst>
              <a:ext uri="{FF2B5EF4-FFF2-40B4-BE49-F238E27FC236}">
                <a16:creationId xmlns:a16="http://schemas.microsoft.com/office/drawing/2014/main" id="{EA181488-889A-155B-CBFE-C9C81B256E3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58" y="2346295"/>
            <a:ext cx="6604000" cy="1812725"/>
          </a:xfrm>
          <a:prstGeom prst="rect">
            <a:avLst/>
          </a:prstGeom>
          <a:noFill/>
          <a:ln>
            <a:noFill/>
          </a:ln>
        </p:spPr>
      </p:pic>
      <p:sp>
        <p:nvSpPr>
          <p:cNvPr id="14" name="TextBox 13">
            <a:extLst>
              <a:ext uri="{FF2B5EF4-FFF2-40B4-BE49-F238E27FC236}">
                <a16:creationId xmlns:a16="http://schemas.microsoft.com/office/drawing/2014/main" id="{FCF0A57D-8A8A-8BAB-66A0-1E30D79208DD}"/>
              </a:ext>
            </a:extLst>
          </p:cNvPr>
          <p:cNvSpPr txBox="1"/>
          <p:nvPr/>
        </p:nvSpPr>
        <p:spPr>
          <a:xfrm>
            <a:off x="6582020" y="3275111"/>
            <a:ext cx="5833649" cy="307777"/>
          </a:xfrm>
          <a:prstGeom prst="rect">
            <a:avLst/>
          </a:prstGeom>
          <a:noFill/>
        </p:spPr>
        <p:txBody>
          <a:bodyPr wrap="square">
            <a:spAutoFit/>
          </a:bodyPr>
          <a:lstStyle/>
          <a:p>
            <a:pPr algn="ctr"/>
            <a:r>
              <a:rPr lang="en-US" sz="1400" kern="0" dirty="0">
                <a:solidFill>
                  <a:srgbClr val="000000"/>
                </a:solidFill>
                <a:effectLst/>
                <a:latin typeface="Helvetica" panose="020B0604020202020204" pitchFamily="34" charset="0"/>
                <a:ea typeface="Calibri" panose="020F0502020204030204" pitchFamily="34" charset="0"/>
              </a:rPr>
              <a:t>Click on “Authorized Users..” under My Committee Memberships</a:t>
            </a:r>
            <a:endParaRPr lang="en-US" sz="1400" dirty="0"/>
          </a:p>
        </p:txBody>
      </p:sp>
      <p:pic>
        <p:nvPicPr>
          <p:cNvPr id="15" name="Picture 14" descr="Graphical user interface, application&#10;&#10;Description automatically generated">
            <a:extLst>
              <a:ext uri="{FF2B5EF4-FFF2-40B4-BE49-F238E27FC236}">
                <a16:creationId xmlns:a16="http://schemas.microsoft.com/office/drawing/2014/main" id="{6A3194D6-5F25-F4AD-D54F-6C0ACE8F82A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1179" y="3668092"/>
            <a:ext cx="4114800" cy="2688258"/>
          </a:xfrm>
          <a:prstGeom prst="rect">
            <a:avLst/>
          </a:prstGeom>
          <a:noFill/>
          <a:ln>
            <a:noFill/>
          </a:ln>
        </p:spPr>
      </p:pic>
    </p:spTree>
    <p:extLst>
      <p:ext uri="{BB962C8B-B14F-4D97-AF65-F5344CB8AC3E}">
        <p14:creationId xmlns:p14="http://schemas.microsoft.com/office/powerpoint/2010/main" val="1881033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E54923C-B087-CDF7-D516-844E263037B5}"/>
              </a:ext>
            </a:extLst>
          </p:cNvPr>
          <p:cNvSpPr>
            <a:spLocks noGrp="1"/>
          </p:cNvSpPr>
          <p:nvPr>
            <p:ph type="ftr" sz="quarter" idx="11"/>
          </p:nvPr>
        </p:nvSpPr>
        <p:spPr/>
        <p:txBody>
          <a:bodyPr/>
          <a:lstStyle/>
          <a:p>
            <a:r>
              <a:rPr lang="en-US"/>
              <a:t>Revised 2023</a:t>
            </a:r>
          </a:p>
        </p:txBody>
      </p:sp>
      <p:sp>
        <p:nvSpPr>
          <p:cNvPr id="4" name="Slide Number Placeholder 3">
            <a:extLst>
              <a:ext uri="{FF2B5EF4-FFF2-40B4-BE49-F238E27FC236}">
                <a16:creationId xmlns:a16="http://schemas.microsoft.com/office/drawing/2014/main" id="{B23CCFD4-1108-BE2A-2144-49072AC563C9}"/>
              </a:ext>
            </a:extLst>
          </p:cNvPr>
          <p:cNvSpPr>
            <a:spLocks noGrp="1"/>
          </p:cNvSpPr>
          <p:nvPr>
            <p:ph type="sldNum" sz="quarter" idx="12"/>
          </p:nvPr>
        </p:nvSpPr>
        <p:spPr/>
        <p:txBody>
          <a:bodyPr/>
          <a:lstStyle/>
          <a:p>
            <a:fld id="{C8D72C30-3850-4141-B0B5-97170EA6A567}" type="slidenum">
              <a:rPr lang="en-US" smtClean="0"/>
              <a:t>19</a:t>
            </a:fld>
            <a:endParaRPr lang="en-US"/>
          </a:p>
        </p:txBody>
      </p:sp>
      <p:sp>
        <p:nvSpPr>
          <p:cNvPr id="5" name="Title 1">
            <a:extLst>
              <a:ext uri="{FF2B5EF4-FFF2-40B4-BE49-F238E27FC236}">
                <a16:creationId xmlns:a16="http://schemas.microsoft.com/office/drawing/2014/main" id="{AEF939C8-3200-50B8-8680-4E9C5EBD8124}"/>
              </a:ext>
            </a:extLst>
          </p:cNvPr>
          <p:cNvSpPr txBox="1">
            <a:spLocks/>
          </p:cNvSpPr>
          <p:nvPr/>
        </p:nvSpPr>
        <p:spPr>
          <a:xfrm>
            <a:off x="790902" y="152400"/>
            <a:ext cx="10949153" cy="1270065"/>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a:t>Transmittal to CRCPD Transportation Page Instructions</a:t>
            </a:r>
            <a:endParaRPr lang="en-US" dirty="0"/>
          </a:p>
        </p:txBody>
      </p:sp>
      <p:sp>
        <p:nvSpPr>
          <p:cNvPr id="9" name="TextBox 8">
            <a:extLst>
              <a:ext uri="{FF2B5EF4-FFF2-40B4-BE49-F238E27FC236}">
                <a16:creationId xmlns:a16="http://schemas.microsoft.com/office/drawing/2014/main" id="{6F9B4BB1-938E-CAFA-1936-4B4CE717D07D}"/>
              </a:ext>
            </a:extLst>
          </p:cNvPr>
          <p:cNvSpPr txBox="1"/>
          <p:nvPr/>
        </p:nvSpPr>
        <p:spPr>
          <a:xfrm>
            <a:off x="1826836" y="1422465"/>
            <a:ext cx="8538327" cy="830997"/>
          </a:xfrm>
          <a:prstGeom prst="rect">
            <a:avLst/>
          </a:prstGeom>
          <a:noFill/>
        </p:spPr>
        <p:txBody>
          <a:bodyPr wrap="square">
            <a:spAutoFit/>
          </a:bodyPr>
          <a:lstStyle/>
          <a:p>
            <a:pPr algn="ctr"/>
            <a:r>
              <a:rPr lang="en-US" sz="1600" kern="0" dirty="0">
                <a:solidFill>
                  <a:srgbClr val="000000"/>
                </a:solidFill>
                <a:effectLst/>
                <a:latin typeface="Helvetica" panose="020B0604020202020204" pitchFamily="34" charset="0"/>
                <a:ea typeface="Calibri" panose="020F0502020204030204" pitchFamily="34" charset="0"/>
              </a:rPr>
              <a:t>At the bottom of the Committee page is the Transportation File cabinet.  There are currently first quarter folders for SP-10656 and SP 11406. I will create fresh folders each quarter.  (This will help us greatly with our new reporting requirements)</a:t>
            </a:r>
            <a:endParaRPr lang="en-US" sz="1600" dirty="0"/>
          </a:p>
        </p:txBody>
      </p:sp>
      <p:pic>
        <p:nvPicPr>
          <p:cNvPr id="10" name="Picture 9" descr="Graphical user interface, text, application&#10;&#10;Description automatically generated">
            <a:extLst>
              <a:ext uri="{FF2B5EF4-FFF2-40B4-BE49-F238E27FC236}">
                <a16:creationId xmlns:a16="http://schemas.microsoft.com/office/drawing/2014/main" id="{72F30B4B-494F-D123-1D41-5C52D2DA1FB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3408" y="2579288"/>
            <a:ext cx="5374005" cy="2199640"/>
          </a:xfrm>
          <a:prstGeom prst="rect">
            <a:avLst/>
          </a:prstGeom>
          <a:noFill/>
          <a:ln>
            <a:noFill/>
          </a:ln>
        </p:spPr>
      </p:pic>
      <p:pic>
        <p:nvPicPr>
          <p:cNvPr id="11" name="Picture 10" descr="Graphical user interface, text, application, email&#10;&#10;Description automatically generated">
            <a:extLst>
              <a:ext uri="{FF2B5EF4-FFF2-40B4-BE49-F238E27FC236}">
                <a16:creationId xmlns:a16="http://schemas.microsoft.com/office/drawing/2014/main" id="{65060F53-DA6F-0E78-5281-B1204E5B02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4305" y="2760263"/>
            <a:ext cx="5365750" cy="1837690"/>
          </a:xfrm>
          <a:prstGeom prst="rect">
            <a:avLst/>
          </a:prstGeom>
          <a:noFill/>
          <a:ln>
            <a:noFill/>
          </a:ln>
        </p:spPr>
      </p:pic>
    </p:spTree>
    <p:extLst>
      <p:ext uri="{BB962C8B-B14F-4D97-AF65-F5344CB8AC3E}">
        <p14:creationId xmlns:p14="http://schemas.microsoft.com/office/powerpoint/2010/main" val="170240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82AD50-0E05-D2BD-3E38-684B07158AF2}"/>
              </a:ext>
            </a:extLst>
          </p:cNvPr>
          <p:cNvSpPr>
            <a:spLocks noGrp="1"/>
          </p:cNvSpPr>
          <p:nvPr>
            <p:ph type="sldNum" sz="quarter" idx="12"/>
          </p:nvPr>
        </p:nvSpPr>
        <p:spPr>
          <a:xfrm>
            <a:off x="8610600" y="6356350"/>
            <a:ext cx="2743200" cy="365125"/>
          </a:xfrm>
        </p:spPr>
        <p:txBody>
          <a:bodyPr/>
          <a:lstStyle/>
          <a:p>
            <a:fld id="{C8D72C30-3850-4141-B0B5-97170EA6A567}" type="slidenum">
              <a:rPr lang="en-US" smtClean="0"/>
              <a:pPr/>
              <a:t>2</a:t>
            </a:fld>
            <a:endParaRPr lang="en-US"/>
          </a:p>
        </p:txBody>
      </p:sp>
      <p:sp>
        <p:nvSpPr>
          <p:cNvPr id="3" name="Footer Placeholder 2">
            <a:extLst>
              <a:ext uri="{FF2B5EF4-FFF2-40B4-BE49-F238E27FC236}">
                <a16:creationId xmlns:a16="http://schemas.microsoft.com/office/drawing/2014/main" id="{AA79D534-5EAB-8EB3-2EED-4F4B80E34579}"/>
              </a:ext>
            </a:extLst>
          </p:cNvPr>
          <p:cNvSpPr>
            <a:spLocks noGrp="1"/>
          </p:cNvSpPr>
          <p:nvPr>
            <p:ph type="ftr" sz="quarter" idx="11"/>
          </p:nvPr>
        </p:nvSpPr>
        <p:spPr>
          <a:xfrm>
            <a:off x="4038600" y="6356350"/>
            <a:ext cx="4114800" cy="365125"/>
          </a:xfrm>
        </p:spPr>
        <p:txBody>
          <a:bodyPr/>
          <a:lstStyle/>
          <a:p>
            <a:r>
              <a:rPr lang="en-US"/>
              <a:t>Revised 2023</a:t>
            </a:r>
          </a:p>
        </p:txBody>
      </p:sp>
      <p:sp>
        <p:nvSpPr>
          <p:cNvPr id="4" name="Content Placeholder 2">
            <a:extLst>
              <a:ext uri="{FF2B5EF4-FFF2-40B4-BE49-F238E27FC236}">
                <a16:creationId xmlns:a16="http://schemas.microsoft.com/office/drawing/2014/main" id="{290ED28C-9496-4538-6F91-46E3FAB93FE6}"/>
              </a:ext>
            </a:extLst>
          </p:cNvPr>
          <p:cNvSpPr txBox="1">
            <a:spLocks/>
          </p:cNvSpPr>
          <p:nvPr/>
        </p:nvSpPr>
        <p:spPr>
          <a:xfrm>
            <a:off x="4957083" y="621791"/>
            <a:ext cx="6693408" cy="561441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a:t>The DOT-SP form is broken into 6 sections. This document is intended to provide additional instructions and guidance to facilities and radiation control officials during the issuance of DOT-SP authorizations. Details provided in this document focus on items that have been historically challenging or not intuitive. Therefore, not all fields are defined and/or explained. Should a conflict arise between the DOT Special Permit document and this guidance document the DOT-SP takes priority. </a:t>
            </a:r>
            <a:endParaRPr lang="en-US" sz="2400" dirty="0"/>
          </a:p>
        </p:txBody>
      </p:sp>
      <p:sp>
        <p:nvSpPr>
          <p:cNvPr id="5" name="Title 1">
            <a:extLst>
              <a:ext uri="{FF2B5EF4-FFF2-40B4-BE49-F238E27FC236}">
                <a16:creationId xmlns:a16="http://schemas.microsoft.com/office/drawing/2014/main" id="{EF8662D0-C60E-C979-3035-89410295AA64}"/>
              </a:ext>
            </a:extLst>
          </p:cNvPr>
          <p:cNvSpPr txBox="1">
            <a:spLocks/>
          </p:cNvSpPr>
          <p:nvPr/>
        </p:nvSpPr>
        <p:spPr>
          <a:xfrm>
            <a:off x="56605" y="2766218"/>
            <a:ext cx="3664057"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solidFill>
                  <a:schemeClr val="bg1"/>
                </a:solidFill>
              </a:rPr>
              <a:t>Scope and Purpose</a:t>
            </a:r>
            <a:endParaRPr lang="en-US" dirty="0">
              <a:solidFill>
                <a:schemeClr val="bg1"/>
              </a:solidFill>
            </a:endParaRPr>
          </a:p>
        </p:txBody>
      </p:sp>
    </p:spTree>
    <p:extLst>
      <p:ext uri="{BB962C8B-B14F-4D97-AF65-F5344CB8AC3E}">
        <p14:creationId xmlns:p14="http://schemas.microsoft.com/office/powerpoint/2010/main" val="3965639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B452854-01D2-FE61-F2C7-D0D65ECFC102}"/>
              </a:ext>
            </a:extLst>
          </p:cNvPr>
          <p:cNvSpPr>
            <a:spLocks noGrp="1"/>
          </p:cNvSpPr>
          <p:nvPr>
            <p:ph type="title"/>
          </p:nvPr>
        </p:nvSpPr>
        <p:spPr/>
        <p:txBody>
          <a:bodyPr/>
          <a:lstStyle/>
          <a:p>
            <a:r>
              <a:rPr lang="en-US" sz="4400" dirty="0">
                <a:solidFill>
                  <a:srgbClr val="FFFFFF"/>
                </a:solidFill>
              </a:rPr>
              <a:t>DOT-SPs Initiated, Not Completed</a:t>
            </a:r>
            <a:endParaRPr lang="en-US" dirty="0"/>
          </a:p>
        </p:txBody>
      </p:sp>
      <p:sp>
        <p:nvSpPr>
          <p:cNvPr id="4" name="Footer Placeholder 3">
            <a:extLst>
              <a:ext uri="{FF2B5EF4-FFF2-40B4-BE49-F238E27FC236}">
                <a16:creationId xmlns:a16="http://schemas.microsoft.com/office/drawing/2014/main" id="{E2B815DF-99C1-4382-9946-1039C73EA5D1}"/>
              </a:ext>
            </a:extLst>
          </p:cNvPr>
          <p:cNvSpPr>
            <a:spLocks noGrp="1"/>
          </p:cNvSpPr>
          <p:nvPr>
            <p:ph type="ftr" sz="quarter" idx="11"/>
          </p:nvPr>
        </p:nvSpPr>
        <p:spPr/>
        <p:txBody>
          <a:bodyPr/>
          <a:lstStyle/>
          <a:p>
            <a:r>
              <a:rPr lang="en-US"/>
              <a:t>Revised 2023</a:t>
            </a:r>
            <a:endParaRPr lang="en-US" dirty="0"/>
          </a:p>
        </p:txBody>
      </p:sp>
      <p:sp>
        <p:nvSpPr>
          <p:cNvPr id="5" name="Slide Number Placeholder 4">
            <a:extLst>
              <a:ext uri="{FF2B5EF4-FFF2-40B4-BE49-F238E27FC236}">
                <a16:creationId xmlns:a16="http://schemas.microsoft.com/office/drawing/2014/main" id="{6E67A979-EA6D-8ADD-1A3D-B63DA306BEE4}"/>
              </a:ext>
            </a:extLst>
          </p:cNvPr>
          <p:cNvSpPr>
            <a:spLocks noGrp="1"/>
          </p:cNvSpPr>
          <p:nvPr>
            <p:ph type="sldNum" sz="quarter" idx="12"/>
          </p:nvPr>
        </p:nvSpPr>
        <p:spPr/>
        <p:txBody>
          <a:bodyPr/>
          <a:lstStyle/>
          <a:p>
            <a:fld id="{C8D72C30-3850-4141-B0B5-97170EA6A567}" type="slidenum">
              <a:rPr lang="en-US" smtClean="0"/>
              <a:t>20</a:t>
            </a:fld>
            <a:endParaRPr lang="en-US"/>
          </a:p>
        </p:txBody>
      </p:sp>
      <p:sp>
        <p:nvSpPr>
          <p:cNvPr id="8" name="TextBox 7">
            <a:extLst>
              <a:ext uri="{FF2B5EF4-FFF2-40B4-BE49-F238E27FC236}">
                <a16:creationId xmlns:a16="http://schemas.microsoft.com/office/drawing/2014/main" id="{442432C7-796D-56C4-9A67-AAEFCBFF2FA5}"/>
              </a:ext>
            </a:extLst>
          </p:cNvPr>
          <p:cNvSpPr txBox="1"/>
          <p:nvPr/>
        </p:nvSpPr>
        <p:spPr>
          <a:xfrm>
            <a:off x="638502" y="1414221"/>
            <a:ext cx="10949153" cy="4247317"/>
          </a:xfrm>
          <a:prstGeom prst="rect">
            <a:avLst/>
          </a:prstGeom>
          <a:noFill/>
        </p:spPr>
        <p:txBody>
          <a:bodyPr wrap="square">
            <a:spAutoFit/>
          </a:bodyPr>
          <a:lstStyle/>
          <a:p>
            <a:pPr marL="285750" indent="-285750">
              <a:buFont typeface="Arial" panose="020B0604020202020204" pitchFamily="34" charset="0"/>
              <a:buChar char="•"/>
            </a:pPr>
            <a:r>
              <a:rPr lang="en-US" dirty="0"/>
              <a:t>Facilities may contact Radiation Control Officials and request a DOT-SP, which does not get fully executed (signature in Section 3). </a:t>
            </a:r>
          </a:p>
          <a:p>
            <a:pPr marL="285750" indent="-285750">
              <a:buFont typeface="Arial" panose="020B0604020202020204" pitchFamily="34" charset="0"/>
              <a:buChar char="•"/>
            </a:pPr>
            <a:r>
              <a:rPr lang="en-US" dirty="0"/>
              <a:t>An example of this condition is a drive-off.</a:t>
            </a:r>
          </a:p>
          <a:p>
            <a:pPr marL="285750" indent="-285750">
              <a:buFont typeface="Arial" panose="020B0604020202020204" pitchFamily="34" charset="0"/>
              <a:buChar char="•"/>
            </a:pPr>
            <a:r>
              <a:rPr lang="en-US" dirty="0"/>
              <a:t>Process Details</a:t>
            </a:r>
          </a:p>
          <a:p>
            <a:pPr marL="742950" lvl="1" indent="-285750">
              <a:buFont typeface="Arial" panose="020B0604020202020204" pitchFamily="34" charset="0"/>
              <a:buChar char="•"/>
            </a:pPr>
            <a:r>
              <a:rPr lang="en-US" dirty="0"/>
              <a:t>Complete as much of Section 1 as possible.</a:t>
            </a:r>
          </a:p>
          <a:p>
            <a:pPr marL="742950" lvl="1" indent="-285750">
              <a:buFont typeface="Arial" panose="020B0604020202020204" pitchFamily="34" charset="0"/>
              <a:buChar char="•"/>
            </a:pPr>
            <a:r>
              <a:rPr lang="en-US" dirty="0"/>
              <a:t>Issue an Approval Number per usual.</a:t>
            </a:r>
          </a:p>
          <a:p>
            <a:pPr marL="742950" lvl="1" indent="-285750">
              <a:buFont typeface="Arial" panose="020B0604020202020204" pitchFamily="34" charset="0"/>
              <a:buChar char="•"/>
            </a:pPr>
            <a:r>
              <a:rPr lang="en-US" dirty="0"/>
              <a:t>Attempt to reach the transportation company to inform them about the DOT-SP process. Note any communication in Section 5. Include any pertinent information, such as repeat offender, blatant refusal to comply, etc. </a:t>
            </a:r>
          </a:p>
          <a:p>
            <a:pPr marL="742950" lvl="1" indent="-285750">
              <a:buFont typeface="Arial" panose="020B0604020202020204" pitchFamily="34" charset="0"/>
              <a:buChar char="•"/>
            </a:pPr>
            <a:r>
              <a:rPr lang="en-US" dirty="0"/>
              <a:t>Fill out Section 3 and check the box below the signature field. This will prevent an authorization signature.</a:t>
            </a:r>
          </a:p>
          <a:p>
            <a:pPr marL="742950" lvl="1" indent="-285750">
              <a:buFont typeface="Arial" panose="020B0604020202020204" pitchFamily="34" charset="0"/>
              <a:buChar char="•"/>
            </a:pPr>
            <a:r>
              <a:rPr lang="en-US" dirty="0"/>
              <a:t>Submit the DOT-SP form to the OED CRCPD through normal </a:t>
            </a:r>
            <a:r>
              <a:rPr lang="en-US" dirty="0">
                <a:hlinkClick r:id="rId2" action="ppaction://hlinksldjump"/>
              </a:rPr>
              <a:t>transmittal methods</a:t>
            </a:r>
            <a:r>
              <a:rPr lang="en-US" dirty="0"/>
              <a:t> explained in section 4. Do not directly send to the DOT.</a:t>
            </a:r>
          </a:p>
          <a:p>
            <a:pPr marL="742950" lvl="1" indent="-285750">
              <a:buFont typeface="Arial" panose="020B0604020202020204" pitchFamily="34" charset="0"/>
              <a:buChar char="•"/>
            </a:pPr>
            <a:r>
              <a:rPr lang="en-US" dirty="0"/>
              <a:t>CRCPD OED will transmit a summary of these events on a quarterly basis to the DOT. </a:t>
            </a:r>
          </a:p>
          <a:p>
            <a:pPr marL="285750" indent="-285750">
              <a:buFont typeface="Arial" panose="020B0604020202020204" pitchFamily="34" charset="0"/>
              <a:buChar char="•"/>
            </a:pPr>
            <a:r>
              <a:rPr lang="en-US" dirty="0"/>
              <a:t>Should Radiation Control Officials have significant concerns about the load, internal agency-specific protocols should be followed. </a:t>
            </a:r>
          </a:p>
        </p:txBody>
      </p:sp>
    </p:spTree>
    <p:extLst>
      <p:ext uri="{BB962C8B-B14F-4D97-AF65-F5344CB8AC3E}">
        <p14:creationId xmlns:p14="http://schemas.microsoft.com/office/powerpoint/2010/main" val="284792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489C9-630B-3A39-8AE4-7E2384BAC36F}"/>
              </a:ext>
            </a:extLst>
          </p:cNvPr>
          <p:cNvSpPr>
            <a:spLocks noGrp="1"/>
          </p:cNvSpPr>
          <p:nvPr>
            <p:ph type="title"/>
          </p:nvPr>
        </p:nvSpPr>
        <p:spPr/>
        <p:txBody>
          <a:bodyPr>
            <a:normAutofit fontScale="90000"/>
          </a:bodyPr>
          <a:lstStyle/>
          <a:p>
            <a:r>
              <a:rPr lang="en-US" sz="4400" dirty="0">
                <a:solidFill>
                  <a:srgbClr val="FFFFFF"/>
                </a:solidFill>
              </a:rPr>
              <a:t>Permits Without Identification and/or Disposition</a:t>
            </a:r>
            <a:endParaRPr lang="en-US" dirty="0"/>
          </a:p>
        </p:txBody>
      </p:sp>
      <p:sp>
        <p:nvSpPr>
          <p:cNvPr id="3" name="Footer Placeholder 2">
            <a:extLst>
              <a:ext uri="{FF2B5EF4-FFF2-40B4-BE49-F238E27FC236}">
                <a16:creationId xmlns:a16="http://schemas.microsoft.com/office/drawing/2014/main" id="{75C45B05-472D-5F2F-FE93-ACA27C09DACE}"/>
              </a:ext>
            </a:extLst>
          </p:cNvPr>
          <p:cNvSpPr>
            <a:spLocks noGrp="1"/>
          </p:cNvSpPr>
          <p:nvPr>
            <p:ph type="ftr" sz="quarter" idx="11"/>
          </p:nvPr>
        </p:nvSpPr>
        <p:spPr/>
        <p:txBody>
          <a:bodyPr/>
          <a:lstStyle/>
          <a:p>
            <a:r>
              <a:rPr lang="en-US"/>
              <a:t>Revised 2023</a:t>
            </a:r>
          </a:p>
        </p:txBody>
      </p:sp>
      <p:sp>
        <p:nvSpPr>
          <p:cNvPr id="4" name="Slide Number Placeholder 3">
            <a:extLst>
              <a:ext uri="{FF2B5EF4-FFF2-40B4-BE49-F238E27FC236}">
                <a16:creationId xmlns:a16="http://schemas.microsoft.com/office/drawing/2014/main" id="{410CBA15-6790-0F39-6D28-7159D9D6ED89}"/>
              </a:ext>
            </a:extLst>
          </p:cNvPr>
          <p:cNvSpPr>
            <a:spLocks noGrp="1"/>
          </p:cNvSpPr>
          <p:nvPr>
            <p:ph type="sldNum" sz="quarter" idx="12"/>
          </p:nvPr>
        </p:nvSpPr>
        <p:spPr/>
        <p:txBody>
          <a:bodyPr/>
          <a:lstStyle/>
          <a:p>
            <a:fld id="{C8D72C30-3850-4141-B0B5-97170EA6A567}" type="slidenum">
              <a:rPr lang="en-US" smtClean="0"/>
              <a:t>21</a:t>
            </a:fld>
            <a:endParaRPr lang="en-US"/>
          </a:p>
        </p:txBody>
      </p:sp>
      <p:sp>
        <p:nvSpPr>
          <p:cNvPr id="7" name="Content Placeholder 2">
            <a:extLst>
              <a:ext uri="{FF2B5EF4-FFF2-40B4-BE49-F238E27FC236}">
                <a16:creationId xmlns:a16="http://schemas.microsoft.com/office/drawing/2014/main" id="{554D0DAD-59CE-8EA0-6D79-6FF0402F3FFB}"/>
              </a:ext>
            </a:extLst>
          </p:cNvPr>
          <p:cNvSpPr txBox="1">
            <a:spLocks/>
          </p:cNvSpPr>
          <p:nvPr/>
        </p:nvSpPr>
        <p:spPr>
          <a:xfrm>
            <a:off x="638502" y="1270065"/>
            <a:ext cx="11185636" cy="368335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It is the responsibility of the Destination State Organization to complete the transmittal of the DOT SP form. Destination facilities should provide information for Section 4 of the DOT-SP. Should Radiation Control Officials not be able to complete identification and disposition for a specific permit, per their agency requirements, then the following process should be followed.</a:t>
            </a:r>
          </a:p>
          <a:p>
            <a:pPr lvl="1"/>
            <a:r>
              <a:rPr lang="en-US" sz="2000" dirty="0"/>
              <a:t>Make notes in Section 5 about efforts made.</a:t>
            </a:r>
          </a:p>
          <a:p>
            <a:pPr lvl="1"/>
            <a:r>
              <a:rPr lang="en-US" sz="2000" dirty="0"/>
              <a:t>Enter Radiation Control Official information in Section 4. Other fields will not be completed.</a:t>
            </a:r>
          </a:p>
          <a:p>
            <a:pPr lvl="1"/>
            <a:r>
              <a:rPr lang="en-US" sz="2000" dirty="0"/>
              <a:t>Submit the form to the OED CRCPD via standard transmittal methods.</a:t>
            </a:r>
          </a:p>
        </p:txBody>
      </p:sp>
    </p:spTree>
    <p:extLst>
      <p:ext uri="{BB962C8B-B14F-4D97-AF65-F5344CB8AC3E}">
        <p14:creationId xmlns:p14="http://schemas.microsoft.com/office/powerpoint/2010/main" val="15320144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162C9A-4EE1-4468-B94B-ED9479FACDCC}"/>
              </a:ext>
            </a:extLst>
          </p:cNvPr>
          <p:cNvSpPr>
            <a:spLocks noGrp="1"/>
          </p:cNvSpPr>
          <p:nvPr>
            <p:ph type="title"/>
          </p:nvPr>
        </p:nvSpPr>
        <p:spPr/>
        <p:txBody>
          <a:bodyPr>
            <a:normAutofit fontScale="90000"/>
          </a:bodyPr>
          <a:lstStyle/>
          <a:p>
            <a:r>
              <a:rPr lang="en-US" dirty="0"/>
              <a:t>Requesting Changes to Agency Authorized Users</a:t>
            </a:r>
          </a:p>
        </p:txBody>
      </p:sp>
      <p:sp>
        <p:nvSpPr>
          <p:cNvPr id="4" name="Footer Placeholder 3">
            <a:extLst>
              <a:ext uri="{FF2B5EF4-FFF2-40B4-BE49-F238E27FC236}">
                <a16:creationId xmlns:a16="http://schemas.microsoft.com/office/drawing/2014/main" id="{5C713C4A-8813-76B4-9C3F-8FF2DAC3E1DB}"/>
              </a:ext>
            </a:extLst>
          </p:cNvPr>
          <p:cNvSpPr>
            <a:spLocks noGrp="1"/>
          </p:cNvSpPr>
          <p:nvPr>
            <p:ph type="ftr" sz="quarter" idx="11"/>
          </p:nvPr>
        </p:nvSpPr>
        <p:spPr/>
        <p:txBody>
          <a:bodyPr/>
          <a:lstStyle/>
          <a:p>
            <a:r>
              <a:rPr lang="en-US"/>
              <a:t>Revised 2023</a:t>
            </a:r>
            <a:endParaRPr lang="en-US" dirty="0"/>
          </a:p>
        </p:txBody>
      </p:sp>
      <p:sp>
        <p:nvSpPr>
          <p:cNvPr id="5" name="Slide Number Placeholder 4">
            <a:extLst>
              <a:ext uri="{FF2B5EF4-FFF2-40B4-BE49-F238E27FC236}">
                <a16:creationId xmlns:a16="http://schemas.microsoft.com/office/drawing/2014/main" id="{D341834A-D21B-C2D2-FCD3-51165FA5B8FD}"/>
              </a:ext>
            </a:extLst>
          </p:cNvPr>
          <p:cNvSpPr>
            <a:spLocks noGrp="1"/>
          </p:cNvSpPr>
          <p:nvPr>
            <p:ph type="sldNum" sz="quarter" idx="12"/>
          </p:nvPr>
        </p:nvSpPr>
        <p:spPr/>
        <p:txBody>
          <a:bodyPr/>
          <a:lstStyle/>
          <a:p>
            <a:fld id="{C8D72C30-3850-4141-B0B5-97170EA6A567}" type="slidenum">
              <a:rPr lang="en-US" smtClean="0"/>
              <a:t>22</a:t>
            </a:fld>
            <a:endParaRPr lang="en-US"/>
          </a:p>
        </p:txBody>
      </p:sp>
      <p:sp>
        <p:nvSpPr>
          <p:cNvPr id="7" name="Content Placeholder 2">
            <a:extLst>
              <a:ext uri="{FF2B5EF4-FFF2-40B4-BE49-F238E27FC236}">
                <a16:creationId xmlns:a16="http://schemas.microsoft.com/office/drawing/2014/main" id="{A782A212-56F8-85B8-90DE-182F4B109427}"/>
              </a:ext>
            </a:extLst>
          </p:cNvPr>
          <p:cNvSpPr txBox="1">
            <a:spLocks/>
          </p:cNvSpPr>
          <p:nvPr/>
        </p:nvSpPr>
        <p:spPr>
          <a:xfrm>
            <a:off x="638502" y="1270065"/>
            <a:ext cx="10815146" cy="3869494"/>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Radiation control Program Directors can add or remove Authorized Users from the CRCPD list using </a:t>
            </a:r>
            <a:r>
              <a:rPr lang="en-US" sz="2400" dirty="0">
                <a:hlinkClick r:id="rId2"/>
              </a:rPr>
              <a:t>this template</a:t>
            </a:r>
            <a:r>
              <a:rPr lang="en-US" sz="2400" dirty="0"/>
              <a:t>. Changes to the Authorized Users list should be emailed to: </a:t>
            </a:r>
            <a:r>
              <a:rPr lang="en-US" sz="2400" dirty="0">
                <a:hlinkClick r:id="rId3"/>
              </a:rPr>
              <a:t>bhirschler@crcpd.org </a:t>
            </a:r>
            <a:endParaRPr lang="en-US" sz="2400" dirty="0"/>
          </a:p>
          <a:p>
            <a:r>
              <a:rPr lang="en-US" sz="2400" dirty="0"/>
              <a:t>Authorized Users are individuals trained and certified by Program Directors. This document should be used as a training aide.</a:t>
            </a:r>
          </a:p>
        </p:txBody>
      </p:sp>
    </p:spTree>
    <p:extLst>
      <p:ext uri="{BB962C8B-B14F-4D97-AF65-F5344CB8AC3E}">
        <p14:creationId xmlns:p14="http://schemas.microsoft.com/office/powerpoint/2010/main" val="2054042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4A9EF-B026-BB45-BC79-F3C86E310062}"/>
              </a:ext>
            </a:extLst>
          </p:cNvPr>
          <p:cNvSpPr>
            <a:spLocks noGrp="1"/>
          </p:cNvSpPr>
          <p:nvPr>
            <p:ph type="title"/>
          </p:nvPr>
        </p:nvSpPr>
        <p:spPr/>
        <p:txBody>
          <a:bodyPr/>
          <a:lstStyle/>
          <a:p>
            <a:r>
              <a:rPr lang="en-US" dirty="0"/>
              <a:t>Special Provisions Guidance</a:t>
            </a:r>
          </a:p>
        </p:txBody>
      </p:sp>
      <p:sp>
        <p:nvSpPr>
          <p:cNvPr id="3" name="Footer Placeholder 2">
            <a:extLst>
              <a:ext uri="{FF2B5EF4-FFF2-40B4-BE49-F238E27FC236}">
                <a16:creationId xmlns:a16="http://schemas.microsoft.com/office/drawing/2014/main" id="{9EED6FC5-B761-F339-110C-1CCC3D1CBA89}"/>
              </a:ext>
            </a:extLst>
          </p:cNvPr>
          <p:cNvSpPr>
            <a:spLocks noGrp="1"/>
          </p:cNvSpPr>
          <p:nvPr>
            <p:ph type="ftr" sz="quarter" idx="11"/>
          </p:nvPr>
        </p:nvSpPr>
        <p:spPr/>
        <p:txBody>
          <a:bodyPr/>
          <a:lstStyle/>
          <a:p>
            <a:r>
              <a:rPr lang="en-US"/>
              <a:t>Revised 2023</a:t>
            </a:r>
          </a:p>
        </p:txBody>
      </p:sp>
      <p:sp>
        <p:nvSpPr>
          <p:cNvPr id="4" name="Slide Number Placeholder 3">
            <a:extLst>
              <a:ext uri="{FF2B5EF4-FFF2-40B4-BE49-F238E27FC236}">
                <a16:creationId xmlns:a16="http://schemas.microsoft.com/office/drawing/2014/main" id="{7255F27E-E15D-A4B3-2A7F-E436C9DB553F}"/>
              </a:ext>
            </a:extLst>
          </p:cNvPr>
          <p:cNvSpPr>
            <a:spLocks noGrp="1"/>
          </p:cNvSpPr>
          <p:nvPr>
            <p:ph type="sldNum" sz="quarter" idx="12"/>
          </p:nvPr>
        </p:nvSpPr>
        <p:spPr/>
        <p:txBody>
          <a:bodyPr/>
          <a:lstStyle/>
          <a:p>
            <a:fld id="{C8D72C30-3850-4141-B0B5-97170EA6A567}" type="slidenum">
              <a:rPr lang="en-US" smtClean="0"/>
              <a:t>23</a:t>
            </a:fld>
            <a:endParaRPr lang="en-US"/>
          </a:p>
        </p:txBody>
      </p:sp>
      <p:sp>
        <p:nvSpPr>
          <p:cNvPr id="5" name="Content Placeholder 2">
            <a:extLst>
              <a:ext uri="{FF2B5EF4-FFF2-40B4-BE49-F238E27FC236}">
                <a16:creationId xmlns:a16="http://schemas.microsoft.com/office/drawing/2014/main" id="{2D340ED8-C666-4EF1-DC46-CE6D4A920ECA}"/>
              </a:ext>
            </a:extLst>
          </p:cNvPr>
          <p:cNvSpPr txBox="1">
            <a:spLocks/>
          </p:cNvSpPr>
          <p:nvPr/>
        </p:nvSpPr>
        <p:spPr>
          <a:xfrm>
            <a:off x="638502" y="1270065"/>
            <a:ext cx="10914996" cy="4731490"/>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Additional requirements for State Radioactive Materials Control Officials are under 8.c. </a:t>
            </a:r>
          </a:p>
          <a:p>
            <a:r>
              <a:rPr lang="en-US" sz="2000" dirty="0"/>
              <a:t>The following items are recommended for transmittal to managers of facilities with radiation monitoring systems.</a:t>
            </a:r>
          </a:p>
          <a:p>
            <a:pPr lvl="1"/>
            <a:r>
              <a:rPr lang="en-US" sz="2000" dirty="0"/>
              <a:t>This Guidance Document.</a:t>
            </a:r>
          </a:p>
          <a:p>
            <a:pPr lvl="1"/>
            <a:r>
              <a:rPr lang="en-US" sz="2000" dirty="0"/>
              <a:t>Methodology for contacting appropriate officials during normal business hours.</a:t>
            </a:r>
          </a:p>
          <a:p>
            <a:pPr lvl="1"/>
            <a:r>
              <a:rPr lang="en-US" sz="2000" dirty="0"/>
              <a:t>Methodology for contacting appropriate officials during non-standard business hours (24-hour reporting).</a:t>
            </a:r>
          </a:p>
          <a:p>
            <a:pPr lvl="1"/>
            <a:r>
              <a:rPr lang="en-US" sz="2000" dirty="0"/>
              <a:t>Indicate if the Radiation Control program requests the detection facility provide a populated approval form.</a:t>
            </a:r>
          </a:p>
          <a:p>
            <a:pPr lvl="1"/>
            <a:r>
              <a:rPr lang="en-US" sz="2000" dirty="0"/>
              <a:t>A link to the CRCPD transportation page: </a:t>
            </a:r>
            <a:r>
              <a:rPr lang="en-US" sz="2000" dirty="0">
                <a:hlinkClick r:id="rId2"/>
              </a:rPr>
              <a:t>https://www.crcpd.org/page/Transportation</a:t>
            </a:r>
            <a:r>
              <a:rPr lang="en-US" sz="2000" dirty="0"/>
              <a:t> (accessed 12/2023), which is where the most current DOT-SP forms reside</a:t>
            </a:r>
          </a:p>
        </p:txBody>
      </p:sp>
    </p:spTree>
    <p:extLst>
      <p:ext uri="{BB962C8B-B14F-4D97-AF65-F5344CB8AC3E}">
        <p14:creationId xmlns:p14="http://schemas.microsoft.com/office/powerpoint/2010/main" val="3880065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F549E-2A8F-5B16-BC36-21B3964DFFEF}"/>
              </a:ext>
            </a:extLst>
          </p:cNvPr>
          <p:cNvSpPr>
            <a:spLocks noGrp="1"/>
          </p:cNvSpPr>
          <p:nvPr>
            <p:ph type="title"/>
          </p:nvPr>
        </p:nvSpPr>
        <p:spPr>
          <a:xfrm>
            <a:off x="838200" y="284536"/>
            <a:ext cx="10515600" cy="1325563"/>
          </a:xfrm>
        </p:spPr>
        <p:txBody>
          <a:bodyPr/>
          <a:lstStyle/>
          <a:p>
            <a:pPr algn="ctr"/>
            <a:r>
              <a:rPr lang="en-US" dirty="0"/>
              <a:t>Helpful Links</a:t>
            </a:r>
          </a:p>
        </p:txBody>
      </p:sp>
      <p:sp>
        <p:nvSpPr>
          <p:cNvPr id="3" name="Content Placeholder 2">
            <a:extLst>
              <a:ext uri="{FF2B5EF4-FFF2-40B4-BE49-F238E27FC236}">
                <a16:creationId xmlns:a16="http://schemas.microsoft.com/office/drawing/2014/main" id="{C80A7272-9772-1E0F-2141-7DC5A401897D}"/>
              </a:ext>
            </a:extLst>
          </p:cNvPr>
          <p:cNvSpPr>
            <a:spLocks noGrp="1"/>
          </p:cNvSpPr>
          <p:nvPr>
            <p:ph idx="1"/>
          </p:nvPr>
        </p:nvSpPr>
        <p:spPr>
          <a:xfrm>
            <a:off x="838200" y="1739088"/>
            <a:ext cx="10515600" cy="4554136"/>
          </a:xfrm>
        </p:spPr>
        <p:txBody>
          <a:bodyPr>
            <a:normAutofit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600" cap="none" spc="0" normalizeH="0" baseline="0" noProof="0" dirty="0">
                <a:ln>
                  <a:noFill/>
                </a:ln>
                <a:solidFill>
                  <a:prstClr val="black"/>
                </a:solidFill>
                <a:effectLst/>
                <a:uLnTx/>
                <a:uFillTx/>
                <a:latin typeface="Calibri" panose="020F0502020204030204"/>
                <a:ea typeface="+mn-ea"/>
                <a:cs typeface="+mn-cs"/>
              </a:rPr>
              <a:t>Title 49 of the Code of Federal Regulations, Parts 100-185</a:t>
            </a:r>
          </a:p>
          <a:p>
            <a:pPr marL="0" marR="0" lvl="0" indent="0" algn="l" defTabSz="914400" rtl="0" eaLnBrk="1" fontAlgn="auto" latinLnBrk="0" hangingPunct="1">
              <a:lnSpc>
                <a:spcPct val="90000"/>
              </a:lnSpc>
              <a:spcBef>
                <a:spcPts val="1000"/>
              </a:spcBef>
              <a:spcAft>
                <a:spcPts val="0"/>
              </a:spcAft>
              <a:buClrTx/>
              <a:buSzTx/>
              <a:buNone/>
              <a:tabLst/>
              <a:defRPr/>
            </a:pPr>
            <a:r>
              <a:rPr kumimoji="0" lang="en-US" sz="1600" b="0" i="0" u="none" strike="noStrike" kern="600" cap="none" spc="0" normalizeH="0" baseline="0" noProof="0" dirty="0">
                <a:ln>
                  <a:noFill/>
                </a:ln>
                <a:solidFill>
                  <a:prstClr val="black"/>
                </a:solidFill>
                <a:effectLst/>
                <a:uLnTx/>
                <a:uFillTx/>
                <a:latin typeface="Calibri" panose="020F0502020204030204"/>
                <a:ea typeface="+mn-ea"/>
                <a:cs typeface="+mn-cs"/>
                <a:hlinkClick r:id="rId2"/>
              </a:rPr>
              <a:t>https://www.ecfr.gov/current/title-49/subtitle-B/chapter-I</a:t>
            </a:r>
            <a:r>
              <a:rPr kumimoji="0" lang="en-US" sz="1600" b="0" i="0" u="none" strike="noStrike" kern="600" cap="none" spc="0" normalizeH="0" baseline="0" noProof="0" dirty="0">
                <a:ln>
                  <a:noFill/>
                </a:ln>
                <a:solidFill>
                  <a:prstClr val="black"/>
                </a:solidFill>
                <a:effectLst/>
                <a:uLnTx/>
                <a:uFillTx/>
                <a:latin typeface="Calibri" panose="020F0502020204030204"/>
                <a:ea typeface="+mn-ea"/>
                <a:cs typeface="+mn-cs"/>
              </a:rPr>
              <a:t> (accessed 12/2023)</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600" cap="none" spc="0" normalizeH="0" baseline="0" noProof="0" dirty="0">
                <a:ln>
                  <a:noFill/>
                </a:ln>
                <a:solidFill>
                  <a:prstClr val="black"/>
                </a:solidFill>
                <a:effectLst/>
                <a:uLnTx/>
                <a:uFillTx/>
                <a:latin typeface="Calibri" panose="020F0502020204030204"/>
                <a:ea typeface="+mn-ea"/>
                <a:cs typeface="+mn-cs"/>
              </a:rPr>
              <a:t>CRCPD Transportation Page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600" cap="none" spc="0" normalizeH="0" baseline="0" noProof="0" dirty="0">
                <a:ln>
                  <a:noFill/>
                </a:ln>
                <a:solidFill>
                  <a:prstClr val="black"/>
                </a:solidFill>
                <a:effectLst/>
                <a:uLnTx/>
                <a:uFillTx/>
                <a:latin typeface="Calibri" panose="020F0502020204030204"/>
                <a:ea typeface="+mn-ea"/>
                <a:cs typeface="+mn-cs"/>
                <a:hlinkClick r:id="rId3"/>
              </a:rPr>
              <a:t>https://crcpd.org/transportation</a:t>
            </a:r>
            <a:endParaRPr kumimoji="0" lang="en-US" sz="1600" b="0" i="0" u="none" strike="noStrike" kern="6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600" cap="none" spc="0" normalizeH="0" baseline="0" noProof="0" dirty="0">
                <a:ln>
                  <a:noFill/>
                </a:ln>
                <a:solidFill>
                  <a:prstClr val="black"/>
                </a:solidFill>
                <a:effectLst/>
                <a:uLnTx/>
                <a:uFillTx/>
                <a:latin typeface="Calibri" panose="020F0502020204030204"/>
                <a:ea typeface="+mn-ea"/>
                <a:cs typeface="+mn-cs"/>
              </a:rPr>
              <a:t>DOT-SP 11406 Letter of Interpretation Ref. No. 04-0197</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600" cap="none" spc="0" normalizeH="0" baseline="0" noProof="0" dirty="0">
                <a:ln>
                  <a:noFill/>
                </a:ln>
                <a:solidFill>
                  <a:prstClr val="black"/>
                </a:solidFill>
                <a:effectLst/>
                <a:uLnTx/>
                <a:uFillTx/>
                <a:latin typeface="Calibri" panose="020F0502020204030204"/>
                <a:ea typeface="+mn-ea"/>
                <a:cs typeface="+mn-cs"/>
                <a:hlinkClick r:id="rId4"/>
              </a:rPr>
              <a:t>https://www.phmsa.dot.gov/regulations/title49/interp/04-0197</a:t>
            </a:r>
            <a:r>
              <a:rPr kumimoji="0" lang="en-US" sz="1600" b="0" i="0" u="none" strike="noStrike" kern="600" cap="none" spc="0" normalizeH="0" baseline="0" noProof="0" dirty="0">
                <a:ln>
                  <a:noFill/>
                </a:ln>
                <a:solidFill>
                  <a:prstClr val="black"/>
                </a:solidFill>
                <a:effectLst/>
                <a:uLnTx/>
                <a:uFillTx/>
                <a:latin typeface="Calibri" panose="020F0502020204030204"/>
                <a:ea typeface="+mn-ea"/>
                <a:cs typeface="+mn-cs"/>
              </a:rPr>
              <a:t> (accessed 12/2023)</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600" b="0" i="0" u="none" strike="noStrike" kern="600" cap="none" spc="0" normalizeH="0" baseline="0" noProof="0" dirty="0">
                <a:ln>
                  <a:noFill/>
                </a:ln>
                <a:solidFill>
                  <a:prstClr val="black"/>
                </a:solidFill>
                <a:effectLst/>
                <a:uLnTx/>
                <a:uFillTx/>
                <a:latin typeface="Calibri" panose="020F0502020204030204"/>
                <a:ea typeface="+mn-ea"/>
                <a:cs typeface="+mn-cs"/>
              </a:rPr>
              <a:t>CRCPD DOT-SP Authorized User List</a:t>
            </a:r>
          </a:p>
          <a:p>
            <a:pPr marL="0" indent="0">
              <a:lnSpc>
                <a:spcPct val="120000"/>
              </a:lnSpc>
              <a:buNone/>
              <a:defRPr/>
            </a:pPr>
            <a:r>
              <a:rPr lang="en-US" sz="1600" kern="600" dirty="0">
                <a:solidFill>
                  <a:prstClr val="black"/>
                </a:solidFill>
                <a:latin typeface="Calibri" panose="020F0502020204030204"/>
                <a:hlinkClick r:id="rId5"/>
              </a:rPr>
              <a:t>https://crcpd.org/transportation</a:t>
            </a:r>
            <a:r>
              <a:rPr lang="en-US" sz="1600" kern="600" dirty="0">
                <a:solidFill>
                  <a:prstClr val="black"/>
                </a:solidFill>
                <a:latin typeface="Calibri" panose="020F0502020204030204"/>
              </a:rPr>
              <a:t> “CRCPD Authorized Users-Special Permits SP 10656, SP 11406</a:t>
            </a:r>
          </a:p>
          <a:p>
            <a:pPr>
              <a:lnSpc>
                <a:spcPct val="120000"/>
              </a:lnSpc>
              <a:defRPr/>
            </a:pPr>
            <a:r>
              <a:rPr lang="en-US" sz="1600" kern="600" dirty="0">
                <a:solidFill>
                  <a:prstClr val="black"/>
                </a:solidFill>
                <a:latin typeface="Calibri" panose="020F0502020204030204"/>
              </a:rPr>
              <a:t>DOT-SP 10656 Form and Marking</a:t>
            </a:r>
          </a:p>
          <a:p>
            <a:pPr marL="0" indent="0">
              <a:lnSpc>
                <a:spcPct val="120000"/>
              </a:lnSpc>
              <a:buNone/>
              <a:defRPr/>
            </a:pPr>
            <a:r>
              <a:rPr lang="en-US" sz="1600" kern="600" dirty="0">
                <a:solidFill>
                  <a:prstClr val="black"/>
                </a:solidFill>
                <a:latin typeface="Calibri" panose="020F0502020204030204"/>
                <a:hlinkClick r:id="rId6"/>
              </a:rPr>
              <a:t>https://crcpd.org/wp-content/uploads/2023/11/DOT-SP-10656-Revision-2023-002.pdf</a:t>
            </a:r>
            <a:r>
              <a:rPr lang="en-US" sz="1600" kern="600" dirty="0">
                <a:solidFill>
                  <a:prstClr val="black"/>
                </a:solidFill>
                <a:latin typeface="Calibri" panose="020F0502020204030204"/>
              </a:rPr>
              <a:t> </a:t>
            </a:r>
          </a:p>
          <a:p>
            <a:pPr>
              <a:lnSpc>
                <a:spcPct val="120000"/>
              </a:lnSpc>
              <a:defRPr/>
            </a:pPr>
            <a:r>
              <a:rPr lang="en-US" sz="1600" kern="600" dirty="0">
                <a:solidFill>
                  <a:prstClr val="black"/>
                </a:solidFill>
                <a:latin typeface="Calibri" panose="020F0502020204030204"/>
              </a:rPr>
              <a:t>DOT-SP 11406 Form and Marking </a:t>
            </a:r>
          </a:p>
          <a:p>
            <a:pPr marL="0" indent="0">
              <a:lnSpc>
                <a:spcPct val="120000"/>
              </a:lnSpc>
              <a:buNone/>
              <a:defRPr/>
            </a:pPr>
            <a:r>
              <a:rPr lang="en-US" sz="1600" kern="600" dirty="0">
                <a:solidFill>
                  <a:prstClr val="black"/>
                </a:solidFill>
                <a:latin typeface="Calibri" panose="020F0502020204030204"/>
                <a:hlinkClick r:id="rId7"/>
              </a:rPr>
              <a:t>https://crcpd.org/wp-content/uploads/2023/11/DOT-SP-11406-Revision-2023-1.pdf</a:t>
            </a:r>
            <a:r>
              <a:rPr lang="en-US" sz="1600" kern="600" dirty="0">
                <a:solidFill>
                  <a:prstClr val="black"/>
                </a:solidFill>
                <a:latin typeface="Calibri" panose="020F0502020204030204"/>
              </a:rPr>
              <a:t> </a:t>
            </a:r>
          </a:p>
          <a:p>
            <a:pPr marL="0" indent="0">
              <a:lnSpc>
                <a:spcPct val="120000"/>
              </a:lnSpc>
              <a:buNone/>
              <a:defRPr/>
            </a:pPr>
            <a:endParaRPr lang="en-US" sz="1600" kern="600" dirty="0">
              <a:solidFill>
                <a:prstClr val="black"/>
              </a:solidFill>
              <a:latin typeface="Calibri" panose="020F0502020204030204"/>
            </a:endParaRPr>
          </a:p>
          <a:p>
            <a:pPr marL="0" indent="0">
              <a:lnSpc>
                <a:spcPct val="120000"/>
              </a:lnSpc>
              <a:buNone/>
              <a:defRPr/>
            </a:pPr>
            <a:endParaRPr lang="en-US" sz="1600" kern="600" dirty="0">
              <a:solidFill>
                <a:prstClr val="black"/>
              </a:solidFill>
              <a:latin typeface="Calibri" panose="020F0502020204030204"/>
            </a:endParaRPr>
          </a:p>
        </p:txBody>
      </p:sp>
      <p:sp>
        <p:nvSpPr>
          <p:cNvPr id="4" name="Footer Placeholder 3">
            <a:extLst>
              <a:ext uri="{FF2B5EF4-FFF2-40B4-BE49-F238E27FC236}">
                <a16:creationId xmlns:a16="http://schemas.microsoft.com/office/drawing/2014/main" id="{60FB48B6-C1A4-32D3-F17E-AC5F28754871}"/>
              </a:ext>
            </a:extLst>
          </p:cNvPr>
          <p:cNvSpPr>
            <a:spLocks noGrp="1"/>
          </p:cNvSpPr>
          <p:nvPr>
            <p:ph type="ftr" sz="quarter" idx="11"/>
          </p:nvPr>
        </p:nvSpPr>
        <p:spPr/>
        <p:txBody>
          <a:bodyPr/>
          <a:lstStyle/>
          <a:p>
            <a:r>
              <a:rPr lang="en-US" dirty="0"/>
              <a:t>Revised 2023</a:t>
            </a:r>
          </a:p>
        </p:txBody>
      </p:sp>
      <p:sp>
        <p:nvSpPr>
          <p:cNvPr id="5" name="Slide Number Placeholder 4">
            <a:extLst>
              <a:ext uri="{FF2B5EF4-FFF2-40B4-BE49-F238E27FC236}">
                <a16:creationId xmlns:a16="http://schemas.microsoft.com/office/drawing/2014/main" id="{1954274C-F14E-5ABD-C724-6D070A63DDFF}"/>
              </a:ext>
            </a:extLst>
          </p:cNvPr>
          <p:cNvSpPr>
            <a:spLocks noGrp="1"/>
          </p:cNvSpPr>
          <p:nvPr>
            <p:ph type="sldNum" sz="quarter" idx="12"/>
          </p:nvPr>
        </p:nvSpPr>
        <p:spPr/>
        <p:txBody>
          <a:bodyPr/>
          <a:lstStyle/>
          <a:p>
            <a:fld id="{C8D72C30-3850-4141-B0B5-97170EA6A567}" type="slidenum">
              <a:rPr lang="en-US" smtClean="0"/>
              <a:t>24</a:t>
            </a:fld>
            <a:endParaRPr lang="en-US"/>
          </a:p>
        </p:txBody>
      </p:sp>
      <p:pic>
        <p:nvPicPr>
          <p:cNvPr id="6" name="Picture 5" descr="A blue text on a white background&#10;&#10;Description automatically generated">
            <a:extLst>
              <a:ext uri="{FF2B5EF4-FFF2-40B4-BE49-F238E27FC236}">
                <a16:creationId xmlns:a16="http://schemas.microsoft.com/office/drawing/2014/main" id="{0899C50A-BF30-A2CE-CBD0-90178E13BA0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88937" y="384929"/>
            <a:ext cx="2595004" cy="950870"/>
          </a:xfrm>
          <a:prstGeom prst="rect">
            <a:avLst/>
          </a:prstGeom>
        </p:spPr>
      </p:pic>
    </p:spTree>
    <p:extLst>
      <p:ext uri="{BB962C8B-B14F-4D97-AF65-F5344CB8AC3E}">
        <p14:creationId xmlns:p14="http://schemas.microsoft.com/office/powerpoint/2010/main" val="2476856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02BA93CD-7971-99F2-F83D-E49278A48F61}"/>
              </a:ext>
            </a:extLst>
          </p:cNvPr>
          <p:cNvSpPr>
            <a:spLocks noGrp="1"/>
          </p:cNvSpPr>
          <p:nvPr>
            <p:ph type="title"/>
          </p:nvPr>
        </p:nvSpPr>
        <p:spPr/>
        <p:txBody>
          <a:bodyPr/>
          <a:lstStyle/>
          <a:p>
            <a:r>
              <a:rPr lang="en-US" dirty="0"/>
              <a:t>Definitions</a:t>
            </a:r>
          </a:p>
        </p:txBody>
      </p:sp>
      <p:sp>
        <p:nvSpPr>
          <p:cNvPr id="4" name="Footer Placeholder 3">
            <a:extLst>
              <a:ext uri="{FF2B5EF4-FFF2-40B4-BE49-F238E27FC236}">
                <a16:creationId xmlns:a16="http://schemas.microsoft.com/office/drawing/2014/main" id="{9FA87C94-4F00-A243-D267-DC7F4CC6B045}"/>
              </a:ext>
            </a:extLst>
          </p:cNvPr>
          <p:cNvSpPr>
            <a:spLocks noGrp="1"/>
          </p:cNvSpPr>
          <p:nvPr>
            <p:ph type="ftr" sz="quarter" idx="11"/>
          </p:nvPr>
        </p:nvSpPr>
        <p:spPr>
          <a:xfrm>
            <a:off x="4038600" y="6356350"/>
            <a:ext cx="4114800" cy="365125"/>
          </a:xfrm>
        </p:spPr>
        <p:txBody>
          <a:bodyPr/>
          <a:lstStyle/>
          <a:p>
            <a:r>
              <a:rPr lang="en-US"/>
              <a:t>Revised 2023</a:t>
            </a:r>
            <a:endParaRPr lang="en-US" dirty="0"/>
          </a:p>
        </p:txBody>
      </p:sp>
      <p:sp>
        <p:nvSpPr>
          <p:cNvPr id="5" name="Slide Number Placeholder 4">
            <a:extLst>
              <a:ext uri="{FF2B5EF4-FFF2-40B4-BE49-F238E27FC236}">
                <a16:creationId xmlns:a16="http://schemas.microsoft.com/office/drawing/2014/main" id="{132BE121-5254-91CB-7107-EB02C0B8A3E6}"/>
              </a:ext>
            </a:extLst>
          </p:cNvPr>
          <p:cNvSpPr>
            <a:spLocks noGrp="1"/>
          </p:cNvSpPr>
          <p:nvPr>
            <p:ph type="sldNum" sz="quarter" idx="12"/>
          </p:nvPr>
        </p:nvSpPr>
        <p:spPr>
          <a:xfrm>
            <a:off x="8610600" y="6356350"/>
            <a:ext cx="2743200" cy="365125"/>
          </a:xfrm>
        </p:spPr>
        <p:txBody>
          <a:bodyPr/>
          <a:lstStyle/>
          <a:p>
            <a:fld id="{C8D72C30-3850-4141-B0B5-97170EA6A567}" type="slidenum">
              <a:rPr lang="en-US" smtClean="0"/>
              <a:pPr/>
              <a:t>3</a:t>
            </a:fld>
            <a:endParaRPr lang="en-US"/>
          </a:p>
        </p:txBody>
      </p:sp>
      <p:sp>
        <p:nvSpPr>
          <p:cNvPr id="22" name="Content Placeholder 21">
            <a:extLst>
              <a:ext uri="{FF2B5EF4-FFF2-40B4-BE49-F238E27FC236}">
                <a16:creationId xmlns:a16="http://schemas.microsoft.com/office/drawing/2014/main" id="{08F33B6D-9FCF-C891-A668-BF3B093E76FF}"/>
              </a:ext>
            </a:extLst>
          </p:cNvPr>
          <p:cNvSpPr>
            <a:spLocks noGrp="1"/>
          </p:cNvSpPr>
          <p:nvPr>
            <p:ph idx="4294967295"/>
          </p:nvPr>
        </p:nvSpPr>
        <p:spPr>
          <a:xfrm>
            <a:off x="3157870" y="287078"/>
            <a:ext cx="8546449" cy="5861473"/>
          </a:xfrm>
        </p:spPr>
        <p:txBody>
          <a:bodyPr/>
          <a:lstStyle/>
          <a:p>
            <a:pPr marL="0" indent="0">
              <a:spcBef>
                <a:spcPts val="0"/>
              </a:spcBef>
              <a:spcAft>
                <a:spcPts val="600"/>
              </a:spcAft>
              <a:buFont typeface="Arial" panose="020B0604020202020204" pitchFamily="34" charset="0"/>
              <a:buNone/>
            </a:pPr>
            <a:r>
              <a:rPr lang="en-US" sz="1600" b="1" dirty="0">
                <a:latin typeface="Calibri" panose="020F0502020204030204" pitchFamily="34" charset="0"/>
                <a:ea typeface="Calibri" panose="020F0502020204030204" pitchFamily="34" charset="0"/>
                <a:cs typeface="Arial" panose="020B0604020202020204" pitchFamily="34" charset="0"/>
              </a:rPr>
              <a:t>Approval Number: </a:t>
            </a:r>
            <a:r>
              <a:rPr lang="en-US" sz="1600" dirty="0">
                <a:latin typeface="Calibri" panose="020F0502020204030204" pitchFamily="34" charset="0"/>
                <a:ea typeface="Calibri" panose="020F0502020204030204" pitchFamily="34" charset="0"/>
                <a:cs typeface="Arial" panose="020B0604020202020204" pitchFamily="34" charset="0"/>
              </a:rPr>
              <a:t>The unique identification assigned to a conveyance for transportation.</a:t>
            </a:r>
            <a:endParaRPr lang="en-US" sz="1600" b="1" dirty="0">
              <a:latin typeface="Calibri" panose="020F0502020204030204" pitchFamily="34" charset="0"/>
              <a:ea typeface="Calibri" panose="020F0502020204030204" pitchFamily="34" charset="0"/>
              <a:cs typeface="Arial" panose="020B0604020202020204" pitchFamily="34" charset="0"/>
            </a:endParaRPr>
          </a:p>
          <a:p>
            <a:pPr marL="0" indent="0">
              <a:spcBef>
                <a:spcPts val="0"/>
              </a:spcBef>
              <a:spcAft>
                <a:spcPts val="600"/>
              </a:spcAft>
              <a:buFont typeface="Arial" panose="020B0604020202020204" pitchFamily="34" charset="0"/>
              <a:buNone/>
            </a:pPr>
            <a:r>
              <a:rPr lang="en-US" sz="1600" b="1" dirty="0">
                <a:latin typeface="Calibri" panose="020F0502020204030204" pitchFamily="34" charset="0"/>
                <a:ea typeface="Calibri" panose="020F0502020204030204" pitchFamily="34" charset="0"/>
                <a:cs typeface="Arial" panose="020B0604020202020204" pitchFamily="34" charset="0"/>
              </a:rPr>
              <a:t>Carrier</a:t>
            </a:r>
            <a:r>
              <a:rPr lang="en-US" sz="1600" dirty="0">
                <a:latin typeface="Calibri" panose="020F0502020204030204" pitchFamily="34" charset="0"/>
                <a:ea typeface="Calibri" panose="020F0502020204030204" pitchFamily="34" charset="0"/>
                <a:cs typeface="Arial" panose="020B0604020202020204" pitchFamily="34" charset="0"/>
              </a:rPr>
              <a:t>: The company or persons providing transportation of the load.</a:t>
            </a:r>
            <a:endParaRPr lang="en-US" sz="1600" b="1" dirty="0">
              <a:latin typeface="Calibri" panose="020F0502020204030204" pitchFamily="34" charset="0"/>
              <a:ea typeface="Calibri" panose="020F0502020204030204" pitchFamily="34" charset="0"/>
              <a:cs typeface="Arial" panose="020B0604020202020204" pitchFamily="34" charset="0"/>
            </a:endParaRPr>
          </a:p>
          <a:p>
            <a:pPr marL="0" indent="0">
              <a:spcBef>
                <a:spcPts val="0"/>
              </a:spcBef>
              <a:spcAft>
                <a:spcPts val="600"/>
              </a:spcAft>
              <a:buFont typeface="Arial" panose="020B0604020202020204" pitchFamily="34" charset="0"/>
              <a:buNone/>
            </a:pPr>
            <a:r>
              <a:rPr lang="en-US" sz="1600" b="1" dirty="0">
                <a:latin typeface="Calibri" panose="020F0502020204030204" pitchFamily="34" charset="0"/>
                <a:ea typeface="Calibri" panose="020F0502020204030204" pitchFamily="34" charset="0"/>
                <a:cs typeface="Arial" panose="020B0604020202020204" pitchFamily="34" charset="0"/>
              </a:rPr>
              <a:t>Destination Facility</a:t>
            </a:r>
            <a:r>
              <a:rPr lang="en-US" sz="1600" dirty="0">
                <a:latin typeface="Calibri" panose="020F0502020204030204" pitchFamily="34" charset="0"/>
                <a:ea typeface="Calibri" panose="020F0502020204030204" pitchFamily="34" charset="0"/>
                <a:cs typeface="Arial" panose="020B0604020202020204" pitchFamily="34" charset="0"/>
              </a:rPr>
              <a:t>: The facility that will receive the shipment from the detection facility via the DOT-SP, which may be the same as the Shipment Origin.</a:t>
            </a:r>
            <a:endParaRPr lang="en-US" sz="1600" b="1" dirty="0">
              <a:latin typeface="Calibri" panose="020F0502020204030204" pitchFamily="34" charset="0"/>
              <a:ea typeface="Calibri" panose="020F0502020204030204" pitchFamily="34" charset="0"/>
              <a:cs typeface="Arial" panose="020B0604020202020204" pitchFamily="34" charset="0"/>
            </a:endParaRPr>
          </a:p>
          <a:p>
            <a:pPr marL="0" indent="0">
              <a:spcBef>
                <a:spcPts val="0"/>
              </a:spcBef>
              <a:spcAft>
                <a:spcPts val="600"/>
              </a:spcAft>
              <a:buFont typeface="Arial" panose="020B0604020202020204" pitchFamily="34" charset="0"/>
              <a:buNone/>
            </a:pPr>
            <a:r>
              <a:rPr lang="en-US" sz="1600" b="1" dirty="0">
                <a:latin typeface="Calibri" panose="020F0502020204030204" pitchFamily="34" charset="0"/>
                <a:ea typeface="Calibri" panose="020F0502020204030204" pitchFamily="34" charset="0"/>
                <a:cs typeface="Arial" panose="020B0604020202020204" pitchFamily="34" charset="0"/>
              </a:rPr>
              <a:t>Destination State</a:t>
            </a:r>
            <a:r>
              <a:rPr lang="en-US" sz="1600" dirty="0">
                <a:latin typeface="Calibri" panose="020F0502020204030204" pitchFamily="34" charset="0"/>
                <a:ea typeface="Calibri" panose="020F0502020204030204" pitchFamily="34" charset="0"/>
                <a:cs typeface="Arial" panose="020B0604020202020204" pitchFamily="34" charset="0"/>
              </a:rPr>
              <a:t>: The State within which the destination facility is located and will receive the load after detection of material and the issuance of the DOT-SP, which may be the same as the Detection State.</a:t>
            </a:r>
            <a:endParaRPr lang="en-US" sz="1600" b="1" dirty="0">
              <a:latin typeface="Calibri" panose="020F0502020204030204" pitchFamily="34" charset="0"/>
              <a:ea typeface="Calibri" panose="020F0502020204030204" pitchFamily="34" charset="0"/>
              <a:cs typeface="Arial" panose="020B0604020202020204" pitchFamily="34" charset="0"/>
            </a:endParaRPr>
          </a:p>
          <a:p>
            <a:pPr marL="0" indent="0">
              <a:spcBef>
                <a:spcPts val="0"/>
              </a:spcBef>
              <a:spcAft>
                <a:spcPts val="600"/>
              </a:spcAft>
              <a:buFont typeface="Arial" panose="020B0604020202020204" pitchFamily="34" charset="0"/>
              <a:buNone/>
            </a:pPr>
            <a:r>
              <a:rPr lang="en-US" sz="1600" b="1" dirty="0">
                <a:latin typeface="Calibri" panose="020F0502020204030204" pitchFamily="34" charset="0"/>
                <a:ea typeface="Calibri" panose="020F0502020204030204" pitchFamily="34" charset="0"/>
                <a:cs typeface="Arial" panose="020B0604020202020204" pitchFamily="34" charset="0"/>
              </a:rPr>
              <a:t>Detection Facility</a:t>
            </a:r>
            <a:r>
              <a:rPr lang="en-US" sz="1600" dirty="0">
                <a:latin typeface="Calibri" panose="020F0502020204030204" pitchFamily="34" charset="0"/>
                <a:ea typeface="Calibri" panose="020F0502020204030204" pitchFamily="34" charset="0"/>
                <a:cs typeface="Arial" panose="020B0604020202020204" pitchFamily="34" charset="0"/>
              </a:rPr>
              <a:t>: The facility at which the unknown material was found to be radioactive; the alarming facility.</a:t>
            </a:r>
            <a:endParaRPr lang="en-US" sz="1600" b="1" dirty="0">
              <a:latin typeface="Calibri" panose="020F0502020204030204" pitchFamily="34" charset="0"/>
              <a:ea typeface="Calibri" panose="020F0502020204030204" pitchFamily="34" charset="0"/>
              <a:cs typeface="Arial" panose="020B0604020202020204" pitchFamily="34" charset="0"/>
            </a:endParaRPr>
          </a:p>
          <a:p>
            <a:pPr marL="0" indent="0">
              <a:spcBef>
                <a:spcPts val="0"/>
              </a:spcBef>
              <a:spcAft>
                <a:spcPts val="600"/>
              </a:spcAft>
              <a:buFont typeface="Arial" panose="020B0604020202020204" pitchFamily="34" charset="0"/>
              <a:buNone/>
            </a:pPr>
            <a:r>
              <a:rPr lang="en-US" sz="1600" b="1" dirty="0">
                <a:latin typeface="Calibri" panose="020F0502020204030204" pitchFamily="34" charset="0"/>
                <a:ea typeface="Calibri" panose="020F0502020204030204" pitchFamily="34" charset="0"/>
                <a:cs typeface="Arial" panose="020B0604020202020204" pitchFamily="34" charset="0"/>
              </a:rPr>
              <a:t>Detection State</a:t>
            </a:r>
            <a:r>
              <a:rPr lang="en-US" sz="1600" dirty="0">
                <a:latin typeface="Calibri" panose="020F0502020204030204" pitchFamily="34" charset="0"/>
                <a:ea typeface="Calibri" panose="020F0502020204030204" pitchFamily="34" charset="0"/>
                <a:cs typeface="Arial" panose="020B0604020202020204" pitchFamily="34" charset="0"/>
              </a:rPr>
              <a:t>: The State with the detection facility that is responsible for receiving detection information and issuing the DOT-SP.</a:t>
            </a:r>
            <a:endParaRPr lang="en-US" sz="1600" b="1" dirty="0">
              <a:latin typeface="Calibri" panose="020F0502020204030204" pitchFamily="34" charset="0"/>
              <a:ea typeface="Calibri" panose="020F0502020204030204" pitchFamily="34" charset="0"/>
              <a:cs typeface="Arial" panose="020B0604020202020204" pitchFamily="34" charset="0"/>
            </a:endParaRPr>
          </a:p>
          <a:p>
            <a:pPr marL="0" indent="0">
              <a:spcBef>
                <a:spcPts val="0"/>
              </a:spcBef>
              <a:spcAft>
                <a:spcPts val="600"/>
              </a:spcAft>
              <a:buFont typeface="Arial" panose="020B0604020202020204" pitchFamily="34" charset="0"/>
              <a:buNone/>
            </a:pPr>
            <a:r>
              <a:rPr lang="en-US" sz="1600" b="1" dirty="0">
                <a:latin typeface="Calibri" panose="020F0502020204030204" pitchFamily="34" charset="0"/>
                <a:ea typeface="Calibri" panose="020F0502020204030204" pitchFamily="34" charset="0"/>
                <a:cs typeface="Arial" panose="020B0604020202020204" pitchFamily="34" charset="0"/>
              </a:rPr>
              <a:t>Origin State</a:t>
            </a:r>
            <a:r>
              <a:rPr lang="en-US" sz="1600" dirty="0">
                <a:latin typeface="Calibri" panose="020F0502020204030204" pitchFamily="34" charset="0"/>
                <a:ea typeface="Calibri" panose="020F0502020204030204" pitchFamily="34" charset="0"/>
                <a:cs typeface="Arial" panose="020B0604020202020204" pitchFamily="34" charset="0"/>
              </a:rPr>
              <a:t>: The State from which the load of material originated before detection.</a:t>
            </a:r>
            <a:endParaRPr lang="en-US" sz="1600" b="1" dirty="0">
              <a:latin typeface="Calibri" panose="020F0502020204030204" pitchFamily="34" charset="0"/>
              <a:ea typeface="Calibri" panose="020F0502020204030204" pitchFamily="34" charset="0"/>
              <a:cs typeface="Arial" panose="020B0604020202020204" pitchFamily="34" charset="0"/>
            </a:endParaRPr>
          </a:p>
          <a:p>
            <a:pPr marL="0" indent="0">
              <a:spcBef>
                <a:spcPts val="0"/>
              </a:spcBef>
              <a:spcAft>
                <a:spcPts val="600"/>
              </a:spcAft>
              <a:buFont typeface="Arial" panose="020B0604020202020204" pitchFamily="34" charset="0"/>
              <a:buNone/>
            </a:pPr>
            <a:r>
              <a:rPr lang="en-US" sz="1600" b="1" dirty="0">
                <a:latin typeface="Calibri" panose="020F0502020204030204" pitchFamily="34" charset="0"/>
                <a:ea typeface="Calibri" panose="020F0502020204030204" pitchFamily="34" charset="0"/>
                <a:cs typeface="Arial" panose="020B0604020202020204" pitchFamily="34" charset="0"/>
              </a:rPr>
              <a:t>Positive Contact:</a:t>
            </a:r>
            <a:r>
              <a:rPr lang="en-US" sz="1600" dirty="0">
                <a:latin typeface="Calibri" panose="020F0502020204030204" pitchFamily="34" charset="0"/>
                <a:ea typeface="Calibri" panose="020F0502020204030204" pitchFamily="34" charset="0"/>
                <a:cs typeface="Arial" panose="020B0604020202020204" pitchFamily="34" charset="0"/>
              </a:rPr>
              <a:t>. </a:t>
            </a:r>
            <a:r>
              <a:rPr lang="en-US" sz="1600" dirty="0">
                <a:ea typeface="Calibri" panose="020F0502020204030204" pitchFamily="34" charset="0"/>
              </a:rPr>
              <a:t>Positive contact means that the sender receives a personal acknowledgment from the receiver.</a:t>
            </a:r>
            <a:endParaRPr lang="en-US" sz="1600" b="1" dirty="0">
              <a:ea typeface="Calibri" panose="020F0502020204030204" pitchFamily="34" charset="0"/>
              <a:cs typeface="Arial" panose="020B0604020202020204" pitchFamily="34" charset="0"/>
            </a:endParaRPr>
          </a:p>
          <a:p>
            <a:pPr marL="0" indent="0">
              <a:spcBef>
                <a:spcPts val="0"/>
              </a:spcBef>
              <a:spcAft>
                <a:spcPts val="600"/>
              </a:spcAft>
              <a:buFont typeface="Arial" panose="020B0604020202020204" pitchFamily="34" charset="0"/>
              <a:buNone/>
            </a:pPr>
            <a:r>
              <a:rPr lang="en-US" sz="1600" b="1" dirty="0">
                <a:latin typeface="Calibri" panose="020F0502020204030204" pitchFamily="34" charset="0"/>
                <a:ea typeface="Calibri" panose="020F0502020204030204" pitchFamily="34" charset="0"/>
                <a:cs typeface="Arial" panose="020B0604020202020204" pitchFamily="34" charset="0"/>
              </a:rPr>
              <a:t>Shipment Origin</a:t>
            </a:r>
            <a:r>
              <a:rPr lang="en-US" sz="1600" dirty="0">
                <a:latin typeface="Calibri" panose="020F0502020204030204" pitchFamily="34" charset="0"/>
                <a:ea typeface="Calibri" panose="020F0502020204030204" pitchFamily="34" charset="0"/>
                <a:cs typeface="Arial" panose="020B0604020202020204" pitchFamily="34" charset="0"/>
              </a:rPr>
              <a:t>: The facility from where the unknown material originated before detection.</a:t>
            </a:r>
            <a:endParaRPr lang="en-US" sz="1600" b="1" dirty="0">
              <a:latin typeface="Calibri" panose="020F0502020204030204" pitchFamily="34" charset="0"/>
              <a:ea typeface="Calibri" panose="020F0502020204030204" pitchFamily="34" charset="0"/>
              <a:cs typeface="Arial" panose="020B0604020202020204" pitchFamily="34" charset="0"/>
            </a:endParaRPr>
          </a:p>
          <a:p>
            <a:pPr marL="0" indent="0">
              <a:spcBef>
                <a:spcPts val="0"/>
              </a:spcBef>
              <a:spcAft>
                <a:spcPts val="600"/>
              </a:spcAft>
              <a:buFont typeface="Arial" panose="020B0604020202020204" pitchFamily="34" charset="0"/>
              <a:buNone/>
            </a:pPr>
            <a:r>
              <a:rPr lang="en-US" sz="1600" b="1" dirty="0">
                <a:latin typeface="Calibri" panose="020F0502020204030204" pitchFamily="34" charset="0"/>
                <a:ea typeface="Calibri" panose="020F0502020204030204" pitchFamily="34" charset="0"/>
                <a:cs typeface="Arial" panose="020B0604020202020204" pitchFamily="34" charset="0"/>
              </a:rPr>
              <a:t>Special Permit: </a:t>
            </a:r>
            <a:r>
              <a:rPr lang="en-US" sz="1600" dirty="0">
                <a:latin typeface="Calibri" panose="020F0502020204030204" pitchFamily="34" charset="0"/>
                <a:ea typeface="Calibri" panose="020F0502020204030204" pitchFamily="34" charset="0"/>
                <a:cs typeface="Arial" panose="020B0604020202020204" pitchFamily="34" charset="0"/>
              </a:rPr>
              <a:t>The approval from the USDOT to the CRCPD to authorize transportation under </a:t>
            </a:r>
            <a:r>
              <a:rPr lang="en-US" sz="1600" dirty="0">
                <a:latin typeface="Calibri" panose="020F0502020204030204" pitchFamily="34" charset="0"/>
                <a:ea typeface="Calibri" panose="020F0502020204030204" pitchFamily="34" charset="0"/>
                <a:cs typeface="Arial" panose="020B0604020202020204" pitchFamily="34" charset="0"/>
                <a:hlinkClick r:id="rId2"/>
              </a:rPr>
              <a:t>SP 10656 </a:t>
            </a:r>
            <a:r>
              <a:rPr lang="en-US" sz="1600" dirty="0">
                <a:latin typeface="Calibri" panose="020F0502020204030204" pitchFamily="34" charset="0"/>
                <a:ea typeface="Calibri" panose="020F0502020204030204" pitchFamily="34" charset="0"/>
                <a:cs typeface="Arial" panose="020B0604020202020204" pitchFamily="34" charset="0"/>
              </a:rPr>
              <a:t>or </a:t>
            </a:r>
            <a:r>
              <a:rPr lang="en-US" sz="1600" dirty="0">
                <a:latin typeface="Calibri" panose="020F0502020204030204" pitchFamily="34" charset="0"/>
                <a:ea typeface="Calibri" panose="020F0502020204030204" pitchFamily="34" charset="0"/>
                <a:cs typeface="Arial" panose="020B0604020202020204" pitchFamily="34" charset="0"/>
                <a:hlinkClick r:id="rId3"/>
              </a:rPr>
              <a:t>SP 11406</a:t>
            </a:r>
            <a:r>
              <a:rPr lang="en-US" sz="1600" dirty="0">
                <a:latin typeface="Calibri" panose="020F0502020204030204" pitchFamily="34" charset="0"/>
                <a:ea typeface="Calibri" panose="020F0502020204030204" pitchFamily="34" charset="0"/>
                <a:cs typeface="Arial" panose="020B0604020202020204" pitchFamily="34" charset="0"/>
              </a:rPr>
              <a:t>.</a:t>
            </a:r>
            <a:endParaRPr lang="en-US" sz="1600" b="1" dirty="0">
              <a:latin typeface="Calibri" panose="020F0502020204030204" pitchFamily="34" charset="0"/>
              <a:ea typeface="Calibri" panose="020F0502020204030204" pitchFamily="34" charset="0"/>
              <a:cs typeface="Arial" panose="020B0604020202020204" pitchFamily="34" charset="0"/>
            </a:endParaRPr>
          </a:p>
          <a:p>
            <a:pPr marL="0" indent="0">
              <a:spcBef>
                <a:spcPts val="0"/>
              </a:spcBef>
              <a:spcAft>
                <a:spcPts val="600"/>
              </a:spcAft>
              <a:buFont typeface="Arial" panose="020B0604020202020204" pitchFamily="34" charset="0"/>
              <a:buNone/>
            </a:pPr>
            <a:r>
              <a:rPr lang="en-US" sz="1600" b="1" dirty="0">
                <a:latin typeface="Calibri" panose="020F0502020204030204" pitchFamily="34" charset="0"/>
                <a:ea typeface="Calibri" panose="020F0502020204030204" pitchFamily="34" charset="0"/>
                <a:cs typeface="Arial" panose="020B0604020202020204" pitchFamily="34" charset="0"/>
              </a:rPr>
              <a:t>Transit State</a:t>
            </a:r>
            <a:r>
              <a:rPr lang="en-US" sz="1600" dirty="0">
                <a:latin typeface="Calibri" panose="020F0502020204030204" pitchFamily="34" charset="0"/>
                <a:ea typeface="Calibri" panose="020F0502020204030204" pitchFamily="34" charset="0"/>
                <a:cs typeface="Arial" panose="020B0604020202020204" pitchFamily="34" charset="0"/>
              </a:rPr>
              <a:t>: The State or States through which the carrier will transport the load after the issuance of the DOT-SP.</a:t>
            </a:r>
          </a:p>
          <a:p>
            <a:pPr marL="0" indent="0">
              <a:spcBef>
                <a:spcPts val="0"/>
              </a:spcBef>
              <a:spcAft>
                <a:spcPts val="600"/>
              </a:spcAft>
              <a:buFont typeface="Arial" panose="020B0604020202020204" pitchFamily="34" charset="0"/>
              <a:buNone/>
            </a:pPr>
            <a:r>
              <a:rPr lang="en-US" sz="1600" b="1" dirty="0">
                <a:latin typeface="Calibri"/>
                <a:ea typeface="Calibri" panose="020F0502020204030204" pitchFamily="34" charset="0"/>
                <a:cs typeface="Arial"/>
              </a:rPr>
              <a:t>Unidentified &amp; Unexpected Radioactive Material: </a:t>
            </a:r>
            <a:r>
              <a:rPr lang="en-US" sz="1600" dirty="0">
                <a:latin typeface="Calibri"/>
                <a:ea typeface="Calibri" panose="020F0502020204030204" pitchFamily="34" charset="0"/>
                <a:cs typeface="Arial"/>
              </a:rPr>
              <a:t>These</a:t>
            </a:r>
            <a:r>
              <a:rPr lang="en-US" sz="1600" b="1" dirty="0">
                <a:latin typeface="Calibri"/>
                <a:ea typeface="Calibri" panose="020F0502020204030204" pitchFamily="34" charset="0"/>
                <a:cs typeface="Arial"/>
              </a:rPr>
              <a:t> </a:t>
            </a:r>
            <a:r>
              <a:rPr lang="en-US" sz="1600" dirty="0">
                <a:latin typeface="Calibri"/>
                <a:ea typeface="Calibri" panose="020F0502020204030204" pitchFamily="34" charset="0"/>
                <a:cs typeface="Calibri"/>
              </a:rPr>
              <a:t>are</a:t>
            </a:r>
            <a:r>
              <a:rPr lang="en-US" sz="1600" dirty="0">
                <a:ea typeface="+mn-lt"/>
                <a:cs typeface="+mn-lt"/>
              </a:rPr>
              <a:t> radioactive or radioactively contaminated materials that were not known to be present in the conveyance until after transportation began.</a:t>
            </a:r>
            <a:endParaRPr lang="en-US" sz="1600" b="1" dirty="0">
              <a:ea typeface="+mn-lt"/>
              <a:cs typeface="+mn-lt"/>
            </a:endParaRPr>
          </a:p>
          <a:p>
            <a:endParaRPr lang="en-US" sz="1600" dirty="0"/>
          </a:p>
        </p:txBody>
      </p:sp>
      <p:sp>
        <p:nvSpPr>
          <p:cNvPr id="7" name="Content Placeholder 2">
            <a:extLst>
              <a:ext uri="{FF2B5EF4-FFF2-40B4-BE49-F238E27FC236}">
                <a16:creationId xmlns:a16="http://schemas.microsoft.com/office/drawing/2014/main" id="{EC9ECC2A-3168-04F9-03B1-A72BB33FC6CE}"/>
              </a:ext>
            </a:extLst>
          </p:cNvPr>
          <p:cNvSpPr txBox="1">
            <a:spLocks/>
          </p:cNvSpPr>
          <p:nvPr/>
        </p:nvSpPr>
        <p:spPr>
          <a:xfrm>
            <a:off x="3157871" y="287079"/>
            <a:ext cx="7789172" cy="541826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Font typeface="Arial" panose="020B0604020202020204" pitchFamily="34" charset="0"/>
              <a:buNone/>
            </a:pPr>
            <a:endParaRPr lang="en-US" sz="1600" b="1" dirty="0">
              <a:ea typeface="+mn-lt"/>
              <a:cs typeface="+mn-lt"/>
            </a:endParaRPr>
          </a:p>
        </p:txBody>
      </p:sp>
    </p:spTree>
    <p:extLst>
      <p:ext uri="{BB962C8B-B14F-4D97-AF65-F5344CB8AC3E}">
        <p14:creationId xmlns:p14="http://schemas.microsoft.com/office/powerpoint/2010/main" val="1253064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CEAD154C-B62E-B1BB-C780-C8849265E354}"/>
              </a:ext>
            </a:extLst>
          </p:cNvPr>
          <p:cNvSpPr>
            <a:spLocks noGrp="1"/>
          </p:cNvSpPr>
          <p:nvPr>
            <p:ph type="title"/>
          </p:nvPr>
        </p:nvSpPr>
        <p:spPr/>
        <p:txBody>
          <a:bodyPr/>
          <a:lstStyle/>
          <a:p>
            <a:r>
              <a:rPr lang="en-US" dirty="0"/>
              <a:t>Acronyms</a:t>
            </a:r>
          </a:p>
        </p:txBody>
      </p:sp>
      <p:sp>
        <p:nvSpPr>
          <p:cNvPr id="3" name="Footer Placeholder 2">
            <a:extLst>
              <a:ext uri="{FF2B5EF4-FFF2-40B4-BE49-F238E27FC236}">
                <a16:creationId xmlns:a16="http://schemas.microsoft.com/office/drawing/2014/main" id="{B45AD63E-24B7-1A32-595E-56604AD41B4E}"/>
              </a:ext>
            </a:extLst>
          </p:cNvPr>
          <p:cNvSpPr>
            <a:spLocks noGrp="1"/>
          </p:cNvSpPr>
          <p:nvPr>
            <p:ph type="ftr" sz="quarter" idx="11"/>
          </p:nvPr>
        </p:nvSpPr>
        <p:spPr>
          <a:xfrm>
            <a:off x="4038600" y="6356350"/>
            <a:ext cx="4114800" cy="365125"/>
          </a:xfrm>
        </p:spPr>
        <p:txBody>
          <a:bodyPr/>
          <a:lstStyle/>
          <a:p>
            <a:r>
              <a:rPr lang="en-US"/>
              <a:t>Revised 2023</a:t>
            </a:r>
          </a:p>
        </p:txBody>
      </p:sp>
      <p:sp>
        <p:nvSpPr>
          <p:cNvPr id="4" name="Slide Number Placeholder 3">
            <a:extLst>
              <a:ext uri="{FF2B5EF4-FFF2-40B4-BE49-F238E27FC236}">
                <a16:creationId xmlns:a16="http://schemas.microsoft.com/office/drawing/2014/main" id="{7BCE4305-A9E5-BEB1-D470-84C61E9BE628}"/>
              </a:ext>
            </a:extLst>
          </p:cNvPr>
          <p:cNvSpPr>
            <a:spLocks noGrp="1"/>
          </p:cNvSpPr>
          <p:nvPr>
            <p:ph type="sldNum" sz="quarter" idx="12"/>
          </p:nvPr>
        </p:nvSpPr>
        <p:spPr>
          <a:xfrm>
            <a:off x="8610600" y="6356350"/>
            <a:ext cx="2743200" cy="365125"/>
          </a:xfrm>
        </p:spPr>
        <p:txBody>
          <a:bodyPr/>
          <a:lstStyle/>
          <a:p>
            <a:fld id="{C8D72C30-3850-4141-B0B5-97170EA6A567}" type="slidenum">
              <a:rPr lang="en-US" smtClean="0"/>
              <a:pPr/>
              <a:t>4</a:t>
            </a:fld>
            <a:endParaRPr lang="en-US" dirty="0"/>
          </a:p>
        </p:txBody>
      </p:sp>
      <p:sp>
        <p:nvSpPr>
          <p:cNvPr id="16" name="Content Placeholder 15">
            <a:extLst>
              <a:ext uri="{FF2B5EF4-FFF2-40B4-BE49-F238E27FC236}">
                <a16:creationId xmlns:a16="http://schemas.microsoft.com/office/drawing/2014/main" id="{5198E0C2-6394-A732-546F-E149BE5BACC6}"/>
              </a:ext>
            </a:extLst>
          </p:cNvPr>
          <p:cNvSpPr>
            <a:spLocks noGrp="1"/>
          </p:cNvSpPr>
          <p:nvPr>
            <p:ph idx="4294967295"/>
          </p:nvPr>
        </p:nvSpPr>
        <p:spPr>
          <a:xfrm>
            <a:off x="3157870" y="287078"/>
            <a:ext cx="8546449" cy="5861473"/>
          </a:xfrm>
        </p:spPr>
        <p:txBody>
          <a:bodyPr/>
          <a:lstStyle/>
          <a:p>
            <a:pPr marL="0" indent="0">
              <a:spcBef>
                <a:spcPts val="0"/>
              </a:spcBef>
              <a:spcAft>
                <a:spcPts val="600"/>
              </a:spcAft>
              <a:buFont typeface="Arial" panose="020B0604020202020204" pitchFamily="34" charset="0"/>
              <a:buNone/>
            </a:pPr>
            <a:r>
              <a:rPr lang="en-US" sz="2400" b="1" dirty="0">
                <a:latin typeface="Calibri" panose="020F0502020204030204" pitchFamily="34" charset="0"/>
                <a:ea typeface="Calibri" panose="020F0502020204030204" pitchFamily="34" charset="0"/>
                <a:cs typeface="Arial" panose="020B0604020202020204" pitchFamily="34" charset="0"/>
              </a:rPr>
              <a:t>CRCPD </a:t>
            </a:r>
            <a:r>
              <a:rPr lang="en-US" sz="2400" dirty="0">
                <a:latin typeface="Calibri" panose="020F0502020204030204" pitchFamily="34" charset="0"/>
                <a:ea typeface="Calibri" panose="020F0502020204030204" pitchFamily="34" charset="0"/>
                <a:cs typeface="Arial" panose="020B0604020202020204" pitchFamily="34" charset="0"/>
              </a:rPr>
              <a:t>- Conference of Radiation Control Program Directors</a:t>
            </a:r>
          </a:p>
          <a:p>
            <a:pPr marL="0" indent="0">
              <a:spcBef>
                <a:spcPts val="0"/>
              </a:spcBef>
              <a:spcAft>
                <a:spcPts val="600"/>
              </a:spcAft>
              <a:buFont typeface="Arial" panose="020B0604020202020204" pitchFamily="34" charset="0"/>
              <a:buNone/>
            </a:pPr>
            <a:endParaRPr lang="en-US" sz="2400" b="1" dirty="0">
              <a:latin typeface="Calibri" panose="020F0502020204030204" pitchFamily="34" charset="0"/>
              <a:ea typeface="Calibri" panose="020F0502020204030204" pitchFamily="34" charset="0"/>
              <a:cs typeface="Arial" panose="020B0604020202020204" pitchFamily="34" charset="0"/>
            </a:endParaRPr>
          </a:p>
          <a:p>
            <a:pPr marL="0" indent="0">
              <a:spcBef>
                <a:spcPts val="0"/>
              </a:spcBef>
              <a:spcAft>
                <a:spcPts val="600"/>
              </a:spcAft>
              <a:buFont typeface="Arial" panose="020B0604020202020204" pitchFamily="34" charset="0"/>
              <a:buNone/>
            </a:pPr>
            <a:r>
              <a:rPr lang="en-US" sz="2400" b="1" dirty="0">
                <a:latin typeface="Calibri" panose="020F0502020204030204" pitchFamily="34" charset="0"/>
                <a:ea typeface="Calibri" panose="020F0502020204030204" pitchFamily="34" charset="0"/>
                <a:cs typeface="Arial" panose="020B0604020202020204" pitchFamily="34" charset="0"/>
              </a:rPr>
              <a:t>mrem/hr </a:t>
            </a:r>
            <a:r>
              <a:rPr lang="en-US" sz="2400" dirty="0">
                <a:latin typeface="Calibri" panose="020F0502020204030204" pitchFamily="34" charset="0"/>
                <a:ea typeface="Calibri" panose="020F0502020204030204" pitchFamily="34" charset="0"/>
                <a:cs typeface="Arial" panose="020B0604020202020204" pitchFamily="34" charset="0"/>
              </a:rPr>
              <a:t>-</a:t>
            </a:r>
            <a:r>
              <a:rPr lang="en-US" sz="2400" b="1" dirty="0">
                <a:latin typeface="Calibri" panose="020F0502020204030204" pitchFamily="34" charset="0"/>
                <a:ea typeface="Calibri" panose="020F0502020204030204" pitchFamily="34" charset="0"/>
                <a:cs typeface="Arial" panose="020B0604020202020204" pitchFamily="34" charset="0"/>
              </a:rPr>
              <a:t> </a:t>
            </a:r>
            <a:r>
              <a:rPr lang="en-US" sz="2400" dirty="0">
                <a:latin typeface="Calibri" panose="020F0502020204030204" pitchFamily="34" charset="0"/>
                <a:ea typeface="Calibri" panose="020F0502020204030204" pitchFamily="34" charset="0"/>
                <a:cs typeface="Arial" panose="020B0604020202020204" pitchFamily="34" charset="0"/>
              </a:rPr>
              <a:t>Millirem per hour</a:t>
            </a:r>
            <a:br>
              <a:rPr lang="en-US" sz="2400" b="1" dirty="0">
                <a:latin typeface="Calibri" panose="020F0502020204030204" pitchFamily="34" charset="0"/>
                <a:ea typeface="Calibri" panose="020F0502020204030204" pitchFamily="34" charset="0"/>
                <a:cs typeface="Arial" panose="020B0604020202020204" pitchFamily="34" charset="0"/>
              </a:rPr>
            </a:br>
            <a:endParaRPr lang="en-US" sz="2400" b="1" dirty="0">
              <a:latin typeface="Calibri" panose="020F0502020204030204" pitchFamily="34" charset="0"/>
              <a:ea typeface="Calibri" panose="020F0502020204030204" pitchFamily="34" charset="0"/>
              <a:cs typeface="Arial" panose="020B0604020202020204" pitchFamily="34" charset="0"/>
            </a:endParaRPr>
          </a:p>
          <a:p>
            <a:pPr marL="0" indent="0">
              <a:spcBef>
                <a:spcPts val="0"/>
              </a:spcBef>
              <a:spcAft>
                <a:spcPts val="600"/>
              </a:spcAft>
              <a:buFont typeface="Arial" panose="020B0604020202020204" pitchFamily="34" charset="0"/>
              <a:buNone/>
            </a:pPr>
            <a:r>
              <a:rPr lang="en-US" sz="2400" b="1" dirty="0">
                <a:latin typeface="Calibri" panose="020F0502020204030204" pitchFamily="34" charset="0"/>
                <a:ea typeface="Calibri" panose="020F0502020204030204" pitchFamily="34" charset="0"/>
                <a:cs typeface="Arial" panose="020B0604020202020204" pitchFamily="34" charset="0"/>
              </a:rPr>
              <a:t>OHMSPA </a:t>
            </a:r>
            <a:r>
              <a:rPr lang="en-US" sz="2400" dirty="0">
                <a:latin typeface="Calibri" panose="020F0502020204030204" pitchFamily="34" charset="0"/>
                <a:ea typeface="Calibri" panose="020F0502020204030204" pitchFamily="34" charset="0"/>
                <a:cs typeface="Arial" panose="020B0604020202020204" pitchFamily="34" charset="0"/>
              </a:rPr>
              <a:t>- Office of Hazardous Material Special Permits and Approvals</a:t>
            </a:r>
          </a:p>
          <a:p>
            <a:pPr marL="0" indent="0">
              <a:spcBef>
                <a:spcPts val="0"/>
              </a:spcBef>
              <a:spcAft>
                <a:spcPts val="600"/>
              </a:spcAft>
              <a:buFont typeface="Arial" panose="020B0604020202020204" pitchFamily="34" charset="0"/>
              <a:buNone/>
            </a:pPr>
            <a:br>
              <a:rPr lang="en-US" sz="2400" b="1" dirty="0">
                <a:latin typeface="Calibri" panose="020F0502020204030204" pitchFamily="34" charset="0"/>
                <a:ea typeface="Calibri" panose="020F0502020204030204" pitchFamily="34" charset="0"/>
                <a:cs typeface="Arial" panose="020B0604020202020204" pitchFamily="34" charset="0"/>
              </a:rPr>
            </a:br>
            <a:r>
              <a:rPr lang="en-US" sz="2400" b="1" dirty="0">
                <a:latin typeface="Calibri" panose="020F0502020204030204" pitchFamily="34" charset="0"/>
                <a:ea typeface="Calibri" panose="020F0502020204030204" pitchFamily="34" charset="0"/>
                <a:cs typeface="Arial" panose="020B0604020202020204" pitchFamily="34" charset="0"/>
              </a:rPr>
              <a:t>PHMSA </a:t>
            </a:r>
            <a:r>
              <a:rPr lang="en-US" sz="2400" dirty="0">
                <a:latin typeface="Calibri" panose="020F0502020204030204" pitchFamily="34" charset="0"/>
                <a:ea typeface="Calibri" panose="020F0502020204030204" pitchFamily="34" charset="0"/>
                <a:cs typeface="Arial" panose="020B0604020202020204" pitchFamily="34" charset="0"/>
              </a:rPr>
              <a:t>- Pipeline and Hazardous Materials Safety Administration</a:t>
            </a:r>
          </a:p>
          <a:p>
            <a:pPr marL="0" indent="0">
              <a:spcBef>
                <a:spcPts val="0"/>
              </a:spcBef>
              <a:spcAft>
                <a:spcPts val="600"/>
              </a:spcAft>
              <a:buFont typeface="Arial" panose="020B0604020202020204" pitchFamily="34" charset="0"/>
              <a:buNone/>
            </a:pPr>
            <a:br>
              <a:rPr lang="en-US" sz="2400" b="1" dirty="0">
                <a:latin typeface="Calibri" panose="020F0502020204030204" pitchFamily="34" charset="0"/>
                <a:ea typeface="Calibri" panose="020F0502020204030204" pitchFamily="34" charset="0"/>
                <a:cs typeface="Arial" panose="020B0604020202020204" pitchFamily="34" charset="0"/>
              </a:rPr>
            </a:br>
            <a:r>
              <a:rPr lang="en-US" sz="2400" b="1" dirty="0">
                <a:latin typeface="Calibri" panose="020F0502020204030204" pitchFamily="34" charset="0"/>
                <a:ea typeface="Calibri" panose="020F0502020204030204" pitchFamily="34" charset="0"/>
                <a:cs typeface="Arial" panose="020B0604020202020204" pitchFamily="34" charset="0"/>
              </a:rPr>
              <a:t>SP </a:t>
            </a:r>
            <a:r>
              <a:rPr lang="en-US" sz="2400" dirty="0">
                <a:latin typeface="Calibri" panose="020F0502020204030204" pitchFamily="34" charset="0"/>
                <a:ea typeface="Calibri" panose="020F0502020204030204" pitchFamily="34" charset="0"/>
                <a:cs typeface="Arial" panose="020B0604020202020204" pitchFamily="34" charset="0"/>
              </a:rPr>
              <a:t>- Special Permit</a:t>
            </a:r>
            <a:br>
              <a:rPr lang="en-US" sz="2400" dirty="0">
                <a:latin typeface="Calibri" panose="020F0502020204030204" pitchFamily="34" charset="0"/>
                <a:ea typeface="Calibri" panose="020F0502020204030204" pitchFamily="34" charset="0"/>
                <a:cs typeface="Arial" panose="020B0604020202020204" pitchFamily="34" charset="0"/>
              </a:rPr>
            </a:br>
            <a:endParaRPr lang="en-US" sz="2400" dirty="0">
              <a:latin typeface="Calibri" panose="020F0502020204030204" pitchFamily="34" charset="0"/>
              <a:ea typeface="Calibri" panose="020F0502020204030204" pitchFamily="34" charset="0"/>
              <a:cs typeface="Arial" panose="020B0604020202020204" pitchFamily="34" charset="0"/>
            </a:endParaRPr>
          </a:p>
          <a:p>
            <a:pPr marL="0" indent="0">
              <a:spcBef>
                <a:spcPts val="0"/>
              </a:spcBef>
              <a:spcAft>
                <a:spcPts val="600"/>
              </a:spcAft>
              <a:buFont typeface="Arial" panose="020B0604020202020204" pitchFamily="34" charset="0"/>
              <a:buNone/>
            </a:pPr>
            <a:r>
              <a:rPr lang="en-US" sz="2400" b="1" dirty="0">
                <a:latin typeface="Calibri" panose="020F0502020204030204" pitchFamily="34" charset="0"/>
                <a:ea typeface="Calibri" panose="020F0502020204030204" pitchFamily="34" charset="0"/>
                <a:cs typeface="Arial" panose="020B0604020202020204" pitchFamily="34" charset="0"/>
              </a:rPr>
              <a:t>USDOT or DOT</a:t>
            </a:r>
            <a:r>
              <a:rPr lang="en-US" sz="2400" dirty="0">
                <a:latin typeface="Calibri" panose="020F0502020204030204" pitchFamily="34" charset="0"/>
                <a:ea typeface="Calibri" panose="020F0502020204030204" pitchFamily="34" charset="0"/>
                <a:cs typeface="Arial" panose="020B0604020202020204" pitchFamily="34" charset="0"/>
              </a:rPr>
              <a:t> - United States Department of Transportation</a:t>
            </a:r>
          </a:p>
          <a:p>
            <a:pPr marL="0" indent="0">
              <a:spcBef>
                <a:spcPts val="0"/>
              </a:spcBef>
              <a:spcAft>
                <a:spcPts val="600"/>
              </a:spcAft>
              <a:buFont typeface="Arial" panose="020B0604020202020204" pitchFamily="34" charset="0"/>
              <a:buNone/>
            </a:pPr>
            <a:br>
              <a:rPr lang="en-US" sz="2400" b="1" dirty="0">
                <a:latin typeface="Calibri" panose="020F0502020204030204" pitchFamily="34" charset="0"/>
                <a:ea typeface="Calibri" panose="020F0502020204030204" pitchFamily="34" charset="0"/>
                <a:cs typeface="Arial" panose="020B0604020202020204" pitchFamily="34" charset="0"/>
              </a:rPr>
            </a:br>
            <a:r>
              <a:rPr lang="en-US" sz="2400" b="1" dirty="0">
                <a:latin typeface="Calibri" panose="020F0502020204030204" pitchFamily="34" charset="0"/>
                <a:ea typeface="Calibri" panose="020F0502020204030204" pitchFamily="34" charset="0"/>
                <a:cs typeface="Arial" panose="020B0604020202020204" pitchFamily="34" charset="0"/>
              </a:rPr>
              <a:t>µrem/hr</a:t>
            </a:r>
            <a:r>
              <a:rPr lang="en-US" sz="2400" dirty="0">
                <a:latin typeface="Calibri" panose="020F0502020204030204" pitchFamily="34" charset="0"/>
                <a:ea typeface="Calibri" panose="020F0502020204030204" pitchFamily="34" charset="0"/>
                <a:cs typeface="Arial" panose="020B0604020202020204" pitchFamily="34" charset="0"/>
              </a:rPr>
              <a:t> - Microrem per hour</a:t>
            </a:r>
          </a:p>
          <a:p>
            <a:endParaRPr lang="en-US" sz="2400" dirty="0"/>
          </a:p>
        </p:txBody>
      </p:sp>
    </p:spTree>
    <p:extLst>
      <p:ext uri="{BB962C8B-B14F-4D97-AF65-F5344CB8AC3E}">
        <p14:creationId xmlns:p14="http://schemas.microsoft.com/office/powerpoint/2010/main" val="1373940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034D93-098F-58F3-0B38-B2F1CFDD911B}"/>
              </a:ext>
            </a:extLst>
          </p:cNvPr>
          <p:cNvSpPr>
            <a:spLocks noGrp="1"/>
          </p:cNvSpPr>
          <p:nvPr>
            <p:ph type="title"/>
          </p:nvPr>
        </p:nvSpPr>
        <p:spPr/>
        <p:txBody>
          <a:bodyPr/>
          <a:lstStyle/>
          <a:p>
            <a:r>
              <a:rPr lang="en-US" sz="4400" dirty="0">
                <a:solidFill>
                  <a:srgbClr val="FFFFFF"/>
                </a:solidFill>
              </a:rPr>
              <a:t>When Is a DOT-SP Issuance Needed</a:t>
            </a:r>
            <a:endParaRPr lang="en-US" dirty="0"/>
          </a:p>
        </p:txBody>
      </p:sp>
      <p:sp>
        <p:nvSpPr>
          <p:cNvPr id="3" name="Footer Placeholder 2">
            <a:extLst>
              <a:ext uri="{FF2B5EF4-FFF2-40B4-BE49-F238E27FC236}">
                <a16:creationId xmlns:a16="http://schemas.microsoft.com/office/drawing/2014/main" id="{76E7091D-2DC1-908C-7C56-D614C07F4D42}"/>
              </a:ext>
            </a:extLst>
          </p:cNvPr>
          <p:cNvSpPr>
            <a:spLocks noGrp="1"/>
          </p:cNvSpPr>
          <p:nvPr>
            <p:ph type="ftr" sz="quarter" idx="11"/>
          </p:nvPr>
        </p:nvSpPr>
        <p:spPr/>
        <p:txBody>
          <a:bodyPr/>
          <a:lstStyle/>
          <a:p>
            <a:r>
              <a:rPr lang="en-US"/>
              <a:t>Revised 2023</a:t>
            </a:r>
          </a:p>
        </p:txBody>
      </p:sp>
      <p:sp>
        <p:nvSpPr>
          <p:cNvPr id="4" name="Slide Number Placeholder 3">
            <a:extLst>
              <a:ext uri="{FF2B5EF4-FFF2-40B4-BE49-F238E27FC236}">
                <a16:creationId xmlns:a16="http://schemas.microsoft.com/office/drawing/2014/main" id="{3D896B7E-471E-C50D-DCFB-8F2D03B64F15}"/>
              </a:ext>
            </a:extLst>
          </p:cNvPr>
          <p:cNvSpPr>
            <a:spLocks noGrp="1"/>
          </p:cNvSpPr>
          <p:nvPr>
            <p:ph type="sldNum" sz="quarter" idx="12"/>
          </p:nvPr>
        </p:nvSpPr>
        <p:spPr/>
        <p:txBody>
          <a:bodyPr/>
          <a:lstStyle/>
          <a:p>
            <a:fld id="{C8D72C30-3850-4141-B0B5-97170EA6A567}" type="slidenum">
              <a:rPr lang="en-US" smtClean="0"/>
              <a:pPr/>
              <a:t>5</a:t>
            </a:fld>
            <a:endParaRPr lang="en-US"/>
          </a:p>
        </p:txBody>
      </p:sp>
      <p:graphicFrame>
        <p:nvGraphicFramePr>
          <p:cNvPr id="6" name="Content Placeholder 2">
            <a:extLst>
              <a:ext uri="{FF2B5EF4-FFF2-40B4-BE49-F238E27FC236}">
                <a16:creationId xmlns:a16="http://schemas.microsoft.com/office/drawing/2014/main" id="{BFBBB5F2-B6DF-946F-13A5-B521F22A00BE}"/>
              </a:ext>
            </a:extLst>
          </p:cNvPr>
          <p:cNvGraphicFramePr>
            <a:graphicFrameLocks/>
          </p:cNvGraphicFramePr>
          <p:nvPr>
            <p:extLst>
              <p:ext uri="{D42A27DB-BD31-4B8C-83A1-F6EECF244321}">
                <p14:modId xmlns:p14="http://schemas.microsoft.com/office/powerpoint/2010/main" val="2767036964"/>
              </p:ext>
            </p:extLst>
          </p:nvPr>
        </p:nvGraphicFramePr>
        <p:xfrm>
          <a:off x="644056" y="1775637"/>
          <a:ext cx="10927829" cy="4912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8765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6B7635-51F5-8141-437E-2757C7BD85C5}"/>
              </a:ext>
            </a:extLst>
          </p:cNvPr>
          <p:cNvSpPr>
            <a:spLocks noGrp="1"/>
          </p:cNvSpPr>
          <p:nvPr>
            <p:ph type="title"/>
          </p:nvPr>
        </p:nvSpPr>
        <p:spPr>
          <a:xfrm>
            <a:off x="249428" y="136525"/>
            <a:ext cx="11693141" cy="840937"/>
          </a:xfrm>
        </p:spPr>
        <p:txBody>
          <a:bodyPr>
            <a:normAutofit/>
          </a:bodyPr>
          <a:lstStyle/>
          <a:p>
            <a:pPr algn="ct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DOT-SP Process Overview</a:t>
            </a:r>
            <a:endParaRPr lang="en-US" dirty="0"/>
          </a:p>
        </p:txBody>
      </p:sp>
      <p:sp>
        <p:nvSpPr>
          <p:cNvPr id="3" name="Footer Placeholder 2">
            <a:extLst>
              <a:ext uri="{FF2B5EF4-FFF2-40B4-BE49-F238E27FC236}">
                <a16:creationId xmlns:a16="http://schemas.microsoft.com/office/drawing/2014/main" id="{0B5F40C2-DD1B-59FB-A8DE-D111967914B5}"/>
              </a:ext>
            </a:extLst>
          </p:cNvPr>
          <p:cNvSpPr>
            <a:spLocks noGrp="1"/>
          </p:cNvSpPr>
          <p:nvPr>
            <p:ph type="ftr" sz="quarter" idx="11"/>
          </p:nvPr>
        </p:nvSpPr>
        <p:spPr/>
        <p:txBody>
          <a:bodyPr/>
          <a:lstStyle/>
          <a:p>
            <a:r>
              <a:rPr lang="en-US"/>
              <a:t>Revised 2023</a:t>
            </a:r>
          </a:p>
        </p:txBody>
      </p:sp>
      <p:sp>
        <p:nvSpPr>
          <p:cNvPr id="4" name="Slide Number Placeholder 3">
            <a:extLst>
              <a:ext uri="{FF2B5EF4-FFF2-40B4-BE49-F238E27FC236}">
                <a16:creationId xmlns:a16="http://schemas.microsoft.com/office/drawing/2014/main" id="{6EDB6DFE-3A1B-B8C8-0ABD-718CFFFF73F5}"/>
              </a:ext>
            </a:extLst>
          </p:cNvPr>
          <p:cNvSpPr>
            <a:spLocks noGrp="1"/>
          </p:cNvSpPr>
          <p:nvPr>
            <p:ph type="sldNum" sz="quarter" idx="12"/>
          </p:nvPr>
        </p:nvSpPr>
        <p:spPr/>
        <p:txBody>
          <a:bodyPr/>
          <a:lstStyle/>
          <a:p>
            <a:fld id="{C8D72C30-3850-4141-B0B5-97170EA6A567}" type="slidenum">
              <a:rPr lang="en-US" smtClean="0"/>
              <a:t>6</a:t>
            </a:fld>
            <a:endParaRPr lang="en-US"/>
          </a:p>
        </p:txBody>
      </p:sp>
      <p:pic>
        <p:nvPicPr>
          <p:cNvPr id="6" name="Picture 5">
            <a:extLst>
              <a:ext uri="{FF2B5EF4-FFF2-40B4-BE49-F238E27FC236}">
                <a16:creationId xmlns:a16="http://schemas.microsoft.com/office/drawing/2014/main" id="{22E537D5-642E-6E52-DB04-F047F9E5E303}"/>
              </a:ext>
            </a:extLst>
          </p:cNvPr>
          <p:cNvPicPr>
            <a:picLocks noChangeAspect="1"/>
          </p:cNvPicPr>
          <p:nvPr/>
        </p:nvPicPr>
        <p:blipFill>
          <a:blip r:embed="rId2"/>
          <a:stretch>
            <a:fillRect/>
          </a:stretch>
        </p:blipFill>
        <p:spPr>
          <a:xfrm>
            <a:off x="249429" y="1456478"/>
            <a:ext cx="11693141" cy="4742121"/>
          </a:xfrm>
          <a:prstGeom prst="rect">
            <a:avLst/>
          </a:prstGeom>
        </p:spPr>
      </p:pic>
    </p:spTree>
    <p:extLst>
      <p:ext uri="{BB962C8B-B14F-4D97-AF65-F5344CB8AC3E}">
        <p14:creationId xmlns:p14="http://schemas.microsoft.com/office/powerpoint/2010/main" val="4065101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1025BD-7572-6234-DAB2-8CDFEC19DE4E}"/>
              </a:ext>
            </a:extLst>
          </p:cNvPr>
          <p:cNvSpPr>
            <a:spLocks noGrp="1"/>
          </p:cNvSpPr>
          <p:nvPr>
            <p:ph type="title"/>
          </p:nvPr>
        </p:nvSpPr>
        <p:spPr>
          <a:xfrm>
            <a:off x="638502" y="0"/>
            <a:ext cx="10949153" cy="1270065"/>
          </a:xfrm>
        </p:spPr>
        <p:txBody>
          <a:bodyPr anchor="ctr">
            <a:normAutofit fontScale="90000"/>
          </a:bodyPr>
          <a:lstStyle/>
          <a:p>
            <a:r>
              <a:rPr lang="en-US" dirty="0"/>
              <a:t>Section 1 - Details of Detection Site, Materials, Origin, and Destination</a:t>
            </a:r>
          </a:p>
        </p:txBody>
      </p:sp>
      <p:sp>
        <p:nvSpPr>
          <p:cNvPr id="4" name="Footer Placeholder 3">
            <a:extLst>
              <a:ext uri="{FF2B5EF4-FFF2-40B4-BE49-F238E27FC236}">
                <a16:creationId xmlns:a16="http://schemas.microsoft.com/office/drawing/2014/main" id="{FA00E411-41EF-E8BA-D71F-3B3F695D1946}"/>
              </a:ext>
            </a:extLst>
          </p:cNvPr>
          <p:cNvSpPr>
            <a:spLocks noGrp="1"/>
          </p:cNvSpPr>
          <p:nvPr>
            <p:ph type="ftr" sz="quarter" idx="11"/>
          </p:nvPr>
        </p:nvSpPr>
        <p:spPr>
          <a:xfrm>
            <a:off x="4038600" y="6356350"/>
            <a:ext cx="4114800" cy="365125"/>
          </a:xfrm>
        </p:spPr>
        <p:txBody>
          <a:bodyPr/>
          <a:lstStyle/>
          <a:p>
            <a:r>
              <a:rPr lang="en-US"/>
              <a:t>Revised 2023</a:t>
            </a:r>
            <a:endParaRPr lang="en-US" dirty="0"/>
          </a:p>
        </p:txBody>
      </p:sp>
      <p:sp>
        <p:nvSpPr>
          <p:cNvPr id="5" name="Slide Number Placeholder 4">
            <a:extLst>
              <a:ext uri="{FF2B5EF4-FFF2-40B4-BE49-F238E27FC236}">
                <a16:creationId xmlns:a16="http://schemas.microsoft.com/office/drawing/2014/main" id="{2E8E8F37-BBD2-3F57-084A-48453EEDAC10}"/>
              </a:ext>
            </a:extLst>
          </p:cNvPr>
          <p:cNvSpPr>
            <a:spLocks noGrp="1"/>
          </p:cNvSpPr>
          <p:nvPr>
            <p:ph type="sldNum" sz="quarter" idx="12"/>
          </p:nvPr>
        </p:nvSpPr>
        <p:spPr>
          <a:xfrm>
            <a:off x="8610600" y="6356350"/>
            <a:ext cx="2743200" cy="365125"/>
          </a:xfrm>
        </p:spPr>
        <p:txBody>
          <a:bodyPr/>
          <a:lstStyle/>
          <a:p>
            <a:fld id="{C8D72C30-3850-4141-B0B5-97170EA6A567}" type="slidenum">
              <a:rPr lang="en-US" smtClean="0"/>
              <a:pPr/>
              <a:t>7</a:t>
            </a:fld>
            <a:endParaRPr lang="en-US"/>
          </a:p>
        </p:txBody>
      </p:sp>
      <p:graphicFrame>
        <p:nvGraphicFramePr>
          <p:cNvPr id="8" name="Content Placeholder 2">
            <a:extLst>
              <a:ext uri="{FF2B5EF4-FFF2-40B4-BE49-F238E27FC236}">
                <a16:creationId xmlns:a16="http://schemas.microsoft.com/office/drawing/2014/main" id="{12957178-FD83-FB78-D258-596A8FE7FE95}"/>
              </a:ext>
            </a:extLst>
          </p:cNvPr>
          <p:cNvGraphicFramePr>
            <a:graphicFrameLocks/>
          </p:cNvGraphicFramePr>
          <p:nvPr>
            <p:extLst>
              <p:ext uri="{D42A27DB-BD31-4B8C-83A1-F6EECF244321}">
                <p14:modId xmlns:p14="http://schemas.microsoft.com/office/powerpoint/2010/main" val="4015997547"/>
              </p:ext>
            </p:extLst>
          </p:nvPr>
        </p:nvGraphicFramePr>
        <p:xfrm>
          <a:off x="0" y="1270001"/>
          <a:ext cx="12192000" cy="5035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6617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8D80DA92-B2F9-E467-F221-3AA4D0BDC5A5}"/>
              </a:ext>
            </a:extLst>
          </p:cNvPr>
          <p:cNvSpPr>
            <a:spLocks noGrp="1"/>
          </p:cNvSpPr>
          <p:nvPr>
            <p:ph type="title"/>
          </p:nvPr>
        </p:nvSpPr>
        <p:spPr>
          <a:xfrm>
            <a:off x="638502" y="0"/>
            <a:ext cx="10949153" cy="1270065"/>
          </a:xfrm>
        </p:spPr>
        <p:txBody>
          <a:bodyPr anchor="ctr">
            <a:normAutofit fontScale="90000"/>
          </a:bodyPr>
          <a:lstStyle/>
          <a:p>
            <a:r>
              <a:rPr lang="en-US" dirty="0"/>
              <a:t>Detection Facility and Measurement Information</a:t>
            </a:r>
          </a:p>
        </p:txBody>
      </p:sp>
      <p:sp>
        <p:nvSpPr>
          <p:cNvPr id="3" name="Footer Placeholder 2">
            <a:extLst>
              <a:ext uri="{FF2B5EF4-FFF2-40B4-BE49-F238E27FC236}">
                <a16:creationId xmlns:a16="http://schemas.microsoft.com/office/drawing/2014/main" id="{49B2E5DC-71AF-3CE0-1653-C2636106CCEE}"/>
              </a:ext>
            </a:extLst>
          </p:cNvPr>
          <p:cNvSpPr>
            <a:spLocks noGrp="1"/>
          </p:cNvSpPr>
          <p:nvPr>
            <p:ph type="ftr" sz="quarter" idx="11"/>
          </p:nvPr>
        </p:nvSpPr>
        <p:spPr>
          <a:xfrm>
            <a:off x="4038600" y="6356350"/>
            <a:ext cx="4114800" cy="365125"/>
          </a:xfrm>
        </p:spPr>
        <p:txBody>
          <a:bodyPr/>
          <a:lstStyle/>
          <a:p>
            <a:r>
              <a:rPr lang="en-US"/>
              <a:t>Revised 2023</a:t>
            </a:r>
          </a:p>
        </p:txBody>
      </p:sp>
      <p:sp>
        <p:nvSpPr>
          <p:cNvPr id="4" name="Slide Number Placeholder 3">
            <a:extLst>
              <a:ext uri="{FF2B5EF4-FFF2-40B4-BE49-F238E27FC236}">
                <a16:creationId xmlns:a16="http://schemas.microsoft.com/office/drawing/2014/main" id="{3828A206-A236-F797-1AB1-8661B68F01E9}"/>
              </a:ext>
            </a:extLst>
          </p:cNvPr>
          <p:cNvSpPr>
            <a:spLocks noGrp="1"/>
          </p:cNvSpPr>
          <p:nvPr>
            <p:ph type="sldNum" sz="quarter" idx="12"/>
          </p:nvPr>
        </p:nvSpPr>
        <p:spPr>
          <a:xfrm>
            <a:off x="8610600" y="6356350"/>
            <a:ext cx="2743200" cy="365125"/>
          </a:xfrm>
        </p:spPr>
        <p:txBody>
          <a:bodyPr/>
          <a:lstStyle/>
          <a:p>
            <a:fld id="{C8D72C30-3850-4141-B0B5-97170EA6A567}" type="slidenum">
              <a:rPr lang="en-US" smtClean="0"/>
              <a:pPr/>
              <a:t>8</a:t>
            </a:fld>
            <a:endParaRPr lang="en-US"/>
          </a:p>
        </p:txBody>
      </p:sp>
      <p:grpSp>
        <p:nvGrpSpPr>
          <p:cNvPr id="18" name="Group 17">
            <a:extLst>
              <a:ext uri="{FF2B5EF4-FFF2-40B4-BE49-F238E27FC236}">
                <a16:creationId xmlns:a16="http://schemas.microsoft.com/office/drawing/2014/main" id="{B95D1836-1912-1701-F4FC-51FDD6040308}"/>
              </a:ext>
            </a:extLst>
          </p:cNvPr>
          <p:cNvGrpSpPr/>
          <p:nvPr/>
        </p:nvGrpSpPr>
        <p:grpSpPr>
          <a:xfrm>
            <a:off x="1903956" y="1662166"/>
            <a:ext cx="8384087" cy="4302018"/>
            <a:chOff x="1856682" y="2184851"/>
            <a:chExt cx="8384087" cy="4302018"/>
          </a:xfrm>
        </p:grpSpPr>
        <p:sp>
          <p:nvSpPr>
            <p:cNvPr id="9" name="TextBox 8">
              <a:extLst>
                <a:ext uri="{FF2B5EF4-FFF2-40B4-BE49-F238E27FC236}">
                  <a16:creationId xmlns:a16="http://schemas.microsoft.com/office/drawing/2014/main" id="{90661A48-8B14-8CDF-5F3B-BE126AAD2757}"/>
                </a:ext>
              </a:extLst>
            </p:cNvPr>
            <p:cNvSpPr txBox="1"/>
            <p:nvPr/>
          </p:nvSpPr>
          <p:spPr>
            <a:xfrm>
              <a:off x="1872731" y="4532488"/>
              <a:ext cx="8174450" cy="1954381"/>
            </a:xfrm>
            <a:prstGeom prst="rect">
              <a:avLst/>
            </a:prstGeom>
            <a:noFill/>
            <a:ln w="38100">
              <a:solidFill>
                <a:srgbClr val="FF0000"/>
              </a:solidFill>
            </a:ln>
          </p:spPr>
          <p:txBody>
            <a:bodyPr wrap="square" rtlCol="0">
              <a:spAutoFit/>
            </a:bodyPr>
            <a:lstStyle/>
            <a:p>
              <a:pPr marL="208598" indent="-208598" defTabSz="667512">
                <a:spcAft>
                  <a:spcPts val="600"/>
                </a:spcAft>
                <a:buFont typeface="Arial" panose="020B0604020202020204" pitchFamily="34" charset="0"/>
                <a:buChar char="•"/>
              </a:pPr>
              <a:r>
                <a:rPr lang="en-US" sz="1200" kern="1200" dirty="0">
                  <a:latin typeface="+mn-lt"/>
                  <a:ea typeface="+mn-ea"/>
                  <a:cs typeface="+mn-cs"/>
                </a:rPr>
                <a:t>Radiation measurements must be reported in the units provided (mrem/hr or µrem/hr)</a:t>
              </a:r>
            </a:p>
            <a:p>
              <a:pPr marL="208598" indent="-208598" defTabSz="667512">
                <a:spcAft>
                  <a:spcPts val="600"/>
                </a:spcAft>
                <a:buFont typeface="Arial" panose="020B0604020202020204" pitchFamily="34" charset="0"/>
                <a:buChar char="•"/>
              </a:pPr>
              <a:r>
                <a:rPr lang="en-US" sz="1200" kern="1200" dirty="0">
                  <a:latin typeface="+mn-lt"/>
                  <a:ea typeface="+mn-ea"/>
                  <a:cs typeface="+mn-cs"/>
                </a:rPr>
                <a:t>Vehicle Cab (max): Cannot exceed 2 mrem/h, applies to any occupied space</a:t>
              </a:r>
            </a:p>
            <a:p>
              <a:pPr marL="208598" indent="-208598" defTabSz="667512">
                <a:spcAft>
                  <a:spcPts val="600"/>
                </a:spcAft>
                <a:buFont typeface="Arial" panose="020B0604020202020204" pitchFamily="34" charset="0"/>
                <a:buChar char="•"/>
              </a:pPr>
              <a:r>
                <a:rPr lang="en-US" sz="1200" kern="1200" dirty="0">
                  <a:latin typeface="+mn-lt"/>
                  <a:ea typeface="+mn-ea"/>
                  <a:cs typeface="+mn-cs"/>
                </a:rPr>
                <a:t>Load (max): Cannot exceed 50 mrem/h. If exceeded, follow State specific response protocol. A DOT-SP cannot be issued.</a:t>
              </a:r>
            </a:p>
            <a:p>
              <a:pPr marL="208598" indent="-208598" defTabSz="667512">
                <a:spcAft>
                  <a:spcPts val="600"/>
                </a:spcAft>
                <a:buFont typeface="Arial" panose="020B0604020202020204" pitchFamily="34" charset="0"/>
                <a:buChar char="•"/>
              </a:pPr>
              <a:r>
                <a:rPr lang="en-US" sz="1200" kern="1200" dirty="0">
                  <a:latin typeface="+mn-lt"/>
                  <a:ea typeface="+mn-ea"/>
                  <a:cs typeface="+mn-cs"/>
                </a:rPr>
                <a:t>1R=1rem=1rad approximation is appropriate</a:t>
              </a:r>
            </a:p>
            <a:p>
              <a:pPr marL="208598" indent="-208598" defTabSz="667512">
                <a:spcAft>
                  <a:spcPts val="600"/>
                </a:spcAft>
                <a:buFont typeface="Arial" panose="020B0604020202020204" pitchFamily="34" charset="0"/>
                <a:buChar char="•"/>
              </a:pPr>
              <a:r>
                <a:rPr lang="en-US" sz="1200" kern="1200" dirty="0">
                  <a:latin typeface="+mn-lt"/>
                  <a:ea typeface="+mn-ea"/>
                  <a:cs typeface="+mn-cs"/>
                </a:rPr>
                <a:t>Should available equipment only read in counts per second (CPS) or counts per minute (CPM) the Detection State Official should assist in providing a reasonable conversion to mrem/h.</a:t>
              </a:r>
            </a:p>
            <a:p>
              <a:pPr marL="208598" indent="-208598" defTabSz="667512">
                <a:spcAft>
                  <a:spcPts val="600"/>
                </a:spcAft>
                <a:buFont typeface="Arial" panose="020B0604020202020204" pitchFamily="34" charset="0"/>
                <a:buChar char="•"/>
              </a:pPr>
              <a:r>
                <a:rPr lang="en-US" sz="1200" kern="1200" dirty="0">
                  <a:latin typeface="+mn-lt"/>
                  <a:ea typeface="+mn-ea"/>
                  <a:cs typeface="+mn-cs"/>
                </a:rPr>
                <a:t>When conversions and approximations are used for unit conversion an explanation shall be provided in </a:t>
              </a:r>
              <a:r>
                <a:rPr lang="en-US" sz="1200" b="1" kern="1200" dirty="0">
                  <a:latin typeface="+mn-lt"/>
                  <a:ea typeface="+mn-ea"/>
                  <a:cs typeface="+mn-cs"/>
                </a:rPr>
                <a:t>Section 5 – Remarks, Other Information</a:t>
              </a:r>
              <a:endParaRPr lang="en-US" sz="2000" b="1" dirty="0"/>
            </a:p>
          </p:txBody>
        </p:sp>
        <p:pic>
          <p:nvPicPr>
            <p:cNvPr id="5" name="Picture 4">
              <a:extLst>
                <a:ext uri="{FF2B5EF4-FFF2-40B4-BE49-F238E27FC236}">
                  <a16:creationId xmlns:a16="http://schemas.microsoft.com/office/drawing/2014/main" id="{DC5A05E3-2960-F267-D536-35679048DB44}"/>
                </a:ext>
              </a:extLst>
            </p:cNvPr>
            <p:cNvPicPr>
              <a:picLocks noChangeAspect="1"/>
            </p:cNvPicPr>
            <p:nvPr/>
          </p:nvPicPr>
          <p:blipFill>
            <a:blip r:embed="rId2"/>
            <a:stretch>
              <a:fillRect/>
            </a:stretch>
          </p:blipFill>
          <p:spPr>
            <a:xfrm>
              <a:off x="2006304" y="2184851"/>
              <a:ext cx="3812953" cy="2318771"/>
            </a:xfrm>
            <a:prstGeom prst="rect">
              <a:avLst/>
            </a:prstGeom>
          </p:spPr>
        </p:pic>
        <p:sp>
          <p:nvSpPr>
            <p:cNvPr id="6" name="Rectangle: Rounded Corners 5">
              <a:extLst>
                <a:ext uri="{FF2B5EF4-FFF2-40B4-BE49-F238E27FC236}">
                  <a16:creationId xmlns:a16="http://schemas.microsoft.com/office/drawing/2014/main" id="{C762017F-0AEF-547C-BF75-747AFDA617C8}"/>
                </a:ext>
              </a:extLst>
            </p:cNvPr>
            <p:cNvSpPr/>
            <p:nvPr/>
          </p:nvSpPr>
          <p:spPr>
            <a:xfrm>
              <a:off x="1856682" y="2191439"/>
              <a:ext cx="3962575" cy="956755"/>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09FF6310-AB43-0633-1008-F4DCBFD0AAA5}"/>
                </a:ext>
              </a:extLst>
            </p:cNvPr>
            <p:cNvCxnSpPr>
              <a:cxnSpLocks/>
              <a:stCxn id="8" idx="1"/>
              <a:endCxn id="6" idx="3"/>
            </p:cNvCxnSpPr>
            <p:nvPr/>
          </p:nvCxnSpPr>
          <p:spPr>
            <a:xfrm flipH="1" flipV="1">
              <a:off x="5819257" y="2669817"/>
              <a:ext cx="1018414" cy="800095"/>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70C3735-E151-65E4-5230-74DE8E356133}"/>
                </a:ext>
              </a:extLst>
            </p:cNvPr>
            <p:cNvSpPr txBox="1"/>
            <p:nvPr/>
          </p:nvSpPr>
          <p:spPr>
            <a:xfrm>
              <a:off x="6837671" y="2923608"/>
              <a:ext cx="3403098" cy="1092607"/>
            </a:xfrm>
            <a:prstGeom prst="rect">
              <a:avLst/>
            </a:prstGeom>
            <a:noFill/>
            <a:ln w="38100">
              <a:solidFill>
                <a:srgbClr val="92D050"/>
              </a:solidFill>
            </a:ln>
          </p:spPr>
          <p:txBody>
            <a:bodyPr wrap="square" rtlCol="0">
              <a:spAutoFit/>
            </a:bodyPr>
            <a:lstStyle/>
            <a:p>
              <a:pPr marL="208598" indent="-208598" defTabSz="667512">
                <a:spcAft>
                  <a:spcPts val="600"/>
                </a:spcAft>
                <a:buFont typeface="Arial" panose="020B0604020202020204" pitchFamily="34" charset="0"/>
                <a:buChar char="•"/>
              </a:pPr>
              <a:r>
                <a:rPr lang="en-US" sz="1200" kern="1200" dirty="0">
                  <a:solidFill>
                    <a:schemeClr val="tx1"/>
                  </a:solidFill>
                  <a:latin typeface="+mn-lt"/>
                  <a:ea typeface="+mn-ea"/>
                  <a:cs typeface="+mn-cs"/>
                </a:rPr>
                <a:t>At least one mode of contact is required (email or phone). </a:t>
              </a:r>
            </a:p>
            <a:p>
              <a:pPr marL="208598" indent="-208598" defTabSz="667512">
                <a:spcAft>
                  <a:spcPts val="600"/>
                </a:spcAft>
                <a:buFont typeface="Arial" panose="020B0604020202020204" pitchFamily="34" charset="0"/>
                <a:buChar char="•"/>
              </a:pPr>
              <a:r>
                <a:rPr lang="en-US" sz="1200" kern="1200" dirty="0">
                  <a:solidFill>
                    <a:schemeClr val="tx1"/>
                  </a:solidFill>
                  <a:latin typeface="+mn-lt"/>
                  <a:ea typeface="+mn-ea"/>
                  <a:cs typeface="+mn-cs"/>
                </a:rPr>
                <a:t>Should email not be available a fax number can be entered in the email field. (Phone # still required)</a:t>
              </a:r>
              <a:endParaRPr lang="en-US" sz="2000" dirty="0"/>
            </a:p>
          </p:txBody>
        </p:sp>
        <p:sp>
          <p:nvSpPr>
            <p:cNvPr id="10" name="Rectangle: Rounded Corners 9">
              <a:extLst>
                <a:ext uri="{FF2B5EF4-FFF2-40B4-BE49-F238E27FC236}">
                  <a16:creationId xmlns:a16="http://schemas.microsoft.com/office/drawing/2014/main" id="{1EC53ED1-EF88-D904-902E-BF1CB410B869}"/>
                </a:ext>
              </a:extLst>
            </p:cNvPr>
            <p:cNvSpPr/>
            <p:nvPr/>
          </p:nvSpPr>
          <p:spPr>
            <a:xfrm>
              <a:off x="1856682" y="3177059"/>
              <a:ext cx="3962575" cy="132656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0AF0F536-E302-AC61-E0E7-64710F0E1956}"/>
                </a:ext>
              </a:extLst>
            </p:cNvPr>
            <p:cNvCxnSpPr>
              <a:cxnSpLocks/>
              <a:stCxn id="9" idx="0"/>
              <a:endCxn id="10" idx="3"/>
            </p:cNvCxnSpPr>
            <p:nvPr/>
          </p:nvCxnSpPr>
          <p:spPr>
            <a:xfrm flipH="1" flipV="1">
              <a:off x="5819257" y="3840341"/>
              <a:ext cx="140699" cy="69214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75840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5D927-DF08-CC7A-F65E-362D17191CDE}"/>
              </a:ext>
            </a:extLst>
          </p:cNvPr>
          <p:cNvSpPr>
            <a:spLocks noGrp="1"/>
          </p:cNvSpPr>
          <p:nvPr>
            <p:ph type="title"/>
          </p:nvPr>
        </p:nvSpPr>
        <p:spPr/>
        <p:txBody>
          <a:bodyPr/>
          <a:lstStyle/>
          <a:p>
            <a:r>
              <a:rPr lang="en-US" dirty="0"/>
              <a:t>Carrier Information Detail</a:t>
            </a:r>
          </a:p>
        </p:txBody>
      </p:sp>
      <p:sp>
        <p:nvSpPr>
          <p:cNvPr id="3" name="Footer Placeholder 2">
            <a:extLst>
              <a:ext uri="{FF2B5EF4-FFF2-40B4-BE49-F238E27FC236}">
                <a16:creationId xmlns:a16="http://schemas.microsoft.com/office/drawing/2014/main" id="{E40701A7-615A-D86F-5279-443F945B84EC}"/>
              </a:ext>
            </a:extLst>
          </p:cNvPr>
          <p:cNvSpPr>
            <a:spLocks noGrp="1"/>
          </p:cNvSpPr>
          <p:nvPr>
            <p:ph type="ftr" sz="quarter" idx="11"/>
          </p:nvPr>
        </p:nvSpPr>
        <p:spPr/>
        <p:txBody>
          <a:bodyPr/>
          <a:lstStyle/>
          <a:p>
            <a:r>
              <a:rPr lang="en-US"/>
              <a:t>Revised 2023</a:t>
            </a:r>
          </a:p>
        </p:txBody>
      </p:sp>
      <p:sp>
        <p:nvSpPr>
          <p:cNvPr id="4" name="Slide Number Placeholder 3">
            <a:extLst>
              <a:ext uri="{FF2B5EF4-FFF2-40B4-BE49-F238E27FC236}">
                <a16:creationId xmlns:a16="http://schemas.microsoft.com/office/drawing/2014/main" id="{C3E3868E-F538-6310-3A4D-64D9168018CE}"/>
              </a:ext>
            </a:extLst>
          </p:cNvPr>
          <p:cNvSpPr>
            <a:spLocks noGrp="1"/>
          </p:cNvSpPr>
          <p:nvPr>
            <p:ph type="sldNum" sz="quarter" idx="12"/>
          </p:nvPr>
        </p:nvSpPr>
        <p:spPr/>
        <p:txBody>
          <a:bodyPr/>
          <a:lstStyle/>
          <a:p>
            <a:fld id="{C8D72C30-3850-4141-B0B5-97170EA6A567}" type="slidenum">
              <a:rPr lang="en-US" smtClean="0"/>
              <a:t>9</a:t>
            </a:fld>
            <a:endParaRPr lang="en-US"/>
          </a:p>
        </p:txBody>
      </p:sp>
      <p:pic>
        <p:nvPicPr>
          <p:cNvPr id="5" name="Picture 4">
            <a:extLst>
              <a:ext uri="{FF2B5EF4-FFF2-40B4-BE49-F238E27FC236}">
                <a16:creationId xmlns:a16="http://schemas.microsoft.com/office/drawing/2014/main" id="{1FD9D099-BE0E-6B71-B9C9-378D634487E5}"/>
              </a:ext>
            </a:extLst>
          </p:cNvPr>
          <p:cNvPicPr>
            <a:picLocks noChangeAspect="1"/>
          </p:cNvPicPr>
          <p:nvPr/>
        </p:nvPicPr>
        <p:blipFill>
          <a:blip r:embed="rId2"/>
          <a:stretch>
            <a:fillRect/>
          </a:stretch>
        </p:blipFill>
        <p:spPr>
          <a:xfrm>
            <a:off x="1359533" y="2011363"/>
            <a:ext cx="6831873" cy="2393649"/>
          </a:xfrm>
          <a:prstGeom prst="rect">
            <a:avLst/>
          </a:prstGeom>
        </p:spPr>
      </p:pic>
      <p:sp>
        <p:nvSpPr>
          <p:cNvPr id="6" name="Rectangle: Rounded Corners 5">
            <a:extLst>
              <a:ext uri="{FF2B5EF4-FFF2-40B4-BE49-F238E27FC236}">
                <a16:creationId xmlns:a16="http://schemas.microsoft.com/office/drawing/2014/main" id="{754409CD-4543-5180-296A-FA49C9413463}"/>
              </a:ext>
            </a:extLst>
          </p:cNvPr>
          <p:cNvSpPr/>
          <p:nvPr/>
        </p:nvSpPr>
        <p:spPr>
          <a:xfrm>
            <a:off x="1281293" y="2011363"/>
            <a:ext cx="6910112" cy="1193897"/>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9A4D8E57-EC3E-5B9F-02F6-3FE0A14D9D33}"/>
              </a:ext>
            </a:extLst>
          </p:cNvPr>
          <p:cNvCxnSpPr>
            <a:cxnSpLocks/>
            <a:stCxn id="8" idx="0"/>
            <a:endCxn id="6" idx="2"/>
          </p:cNvCxnSpPr>
          <p:nvPr/>
        </p:nvCxnSpPr>
        <p:spPr>
          <a:xfrm flipH="1" flipV="1">
            <a:off x="4736349" y="3205260"/>
            <a:ext cx="677120" cy="1642112"/>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BE63AD4-16CE-2876-E0C5-C19A5B87A239}"/>
              </a:ext>
            </a:extLst>
          </p:cNvPr>
          <p:cNvSpPr txBox="1"/>
          <p:nvPr/>
        </p:nvSpPr>
        <p:spPr>
          <a:xfrm>
            <a:off x="1708002" y="4847372"/>
            <a:ext cx="7410934" cy="1246495"/>
          </a:xfrm>
          <a:prstGeom prst="rect">
            <a:avLst/>
          </a:prstGeom>
          <a:noFill/>
          <a:ln w="38100">
            <a:solidFill>
              <a:srgbClr val="92D050"/>
            </a:solidFill>
          </a:ln>
        </p:spPr>
        <p:txBody>
          <a:bodyPr wrap="square" rtlCol="0">
            <a:spAutoFit/>
          </a:bodyPr>
          <a:lstStyle/>
          <a:p>
            <a:pPr marL="240030" indent="-240030" defTabSz="768096">
              <a:spcAft>
                <a:spcPts val="600"/>
              </a:spcAft>
              <a:buFont typeface="Arial" panose="020B0604020202020204" pitchFamily="34" charset="0"/>
              <a:buChar char="•"/>
            </a:pPr>
            <a:r>
              <a:rPr lang="en-US" sz="1200" kern="1200" dirty="0">
                <a:solidFill>
                  <a:schemeClr val="tx1"/>
                </a:solidFill>
                <a:latin typeface="+mn-lt"/>
                <a:ea typeface="+mn-ea"/>
                <a:cs typeface="+mn-cs"/>
              </a:rPr>
              <a:t>Operator: Driver or person directly responsible for conveyance</a:t>
            </a:r>
          </a:p>
          <a:p>
            <a:pPr marL="240030" indent="-240030" defTabSz="768096">
              <a:spcAft>
                <a:spcPts val="600"/>
              </a:spcAft>
              <a:buFont typeface="Arial" panose="020B0604020202020204" pitchFamily="34" charset="0"/>
              <a:buChar char="•"/>
            </a:pPr>
            <a:r>
              <a:rPr lang="en-US" sz="1200" kern="1200" dirty="0">
                <a:solidFill>
                  <a:schemeClr val="tx1"/>
                </a:solidFill>
                <a:latin typeface="+mn-lt"/>
                <a:ea typeface="+mn-ea"/>
                <a:cs typeface="+mn-cs"/>
              </a:rPr>
              <a:t>Vehicle Type: Brief description of the type of vehicle (dump, tandem, flatbed, Gondola, etc.)</a:t>
            </a:r>
          </a:p>
          <a:p>
            <a:pPr marL="240030" indent="-240030" defTabSz="768096">
              <a:spcAft>
                <a:spcPts val="600"/>
              </a:spcAft>
              <a:buFont typeface="Arial" panose="020B0604020202020204" pitchFamily="34" charset="0"/>
              <a:buChar char="•"/>
            </a:pPr>
            <a:r>
              <a:rPr lang="en-US" sz="1200" kern="1200" dirty="0">
                <a:solidFill>
                  <a:schemeClr val="tx1"/>
                </a:solidFill>
                <a:latin typeface="+mn-lt"/>
                <a:ea typeface="+mn-ea"/>
                <a:cs typeface="+mn-cs"/>
              </a:rPr>
              <a:t>Vehicle ID #: Any unique identifying ID (DOT #, License Plate, Company Vehicle ID). When the vehicle can be separated from the container, additional ID information for the container is desirable.</a:t>
            </a:r>
          </a:p>
          <a:p>
            <a:pPr marL="240030" indent="-240030" defTabSz="768096">
              <a:spcAft>
                <a:spcPts val="600"/>
              </a:spcAft>
              <a:buFont typeface="Arial" panose="020B0604020202020204" pitchFamily="34" charset="0"/>
              <a:buChar char="•"/>
            </a:pPr>
            <a:r>
              <a:rPr lang="en-US" sz="1200" kern="1200" dirty="0">
                <a:solidFill>
                  <a:schemeClr val="tx1"/>
                </a:solidFill>
                <a:latin typeface="+mn-lt"/>
                <a:ea typeface="+mn-ea"/>
                <a:cs typeface="+mn-cs"/>
              </a:rPr>
              <a:t>Contact Person: This can be the operator, but could be an alternate person supporting the carrier operations</a:t>
            </a:r>
            <a:endParaRPr lang="en-US" sz="1600" dirty="0"/>
          </a:p>
        </p:txBody>
      </p:sp>
    </p:spTree>
    <p:extLst>
      <p:ext uri="{BB962C8B-B14F-4D97-AF65-F5344CB8AC3E}">
        <p14:creationId xmlns:p14="http://schemas.microsoft.com/office/powerpoint/2010/main" val="34041189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2150622d-9895-4ad5-af9e-b503ef3eece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4FC2C22DCE55D4BB30BD5AB3CFED58B" ma:contentTypeVersion="13" ma:contentTypeDescription="Create a new document." ma:contentTypeScope="" ma:versionID="7131a851ce1bb4b3d28294a2e8ab7012">
  <xsd:schema xmlns:xsd="http://www.w3.org/2001/XMLSchema" xmlns:xs="http://www.w3.org/2001/XMLSchema" xmlns:p="http://schemas.microsoft.com/office/2006/metadata/properties" xmlns:ns3="2150622d-9895-4ad5-af9e-b503ef3eece3" targetNamespace="http://schemas.microsoft.com/office/2006/metadata/properties" ma:root="true" ma:fieldsID="3c1b56edec3190c91fa9eb5312e5c17a" ns3:_="">
    <xsd:import namespace="2150622d-9895-4ad5-af9e-b503ef3eece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50622d-9895-4ad5-af9e-b503ef3eec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819875-DF75-4098-A3CE-D7FF3AE02220}">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2006/documentManagement/types"/>
    <ds:schemaRef ds:uri="2150622d-9895-4ad5-af9e-b503ef3eece3"/>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23249958-7489-4740-BFC8-AE62C92DF1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50622d-9895-4ad5-af9e-b503ef3eec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CE6F02B-B943-459D-8552-A698462F59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18355</TotalTime>
  <Words>2434</Words>
  <Application>Microsoft Office PowerPoint</Application>
  <PresentationFormat>Widescreen</PresentationFormat>
  <Paragraphs>224</Paragraphs>
  <Slides>24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Helvetica</vt:lpstr>
      <vt:lpstr>Office Theme</vt:lpstr>
      <vt:lpstr>Conference of Radiation Control Program Directors, Inc.</vt:lpstr>
      <vt:lpstr>PowerPoint Presentation</vt:lpstr>
      <vt:lpstr>Definitions</vt:lpstr>
      <vt:lpstr>Acronyms</vt:lpstr>
      <vt:lpstr>When Is a DOT-SP Issuance Needed</vt:lpstr>
      <vt:lpstr>DOT-SP Process Overview</vt:lpstr>
      <vt:lpstr>Section 1 - Details of Detection Site, Materials, Origin, and Destination</vt:lpstr>
      <vt:lpstr>Detection Facility and Measurement Information</vt:lpstr>
      <vt:lpstr>Carrier Information Detail</vt:lpstr>
      <vt:lpstr>Section 2 – Radiation Control Officials</vt:lpstr>
      <vt:lpstr>Issue Approval Number</vt:lpstr>
      <vt:lpstr>Section 3 – Approval of Shipment and Special Conditions </vt:lpstr>
      <vt:lpstr>Section 3 - Conveyance Markings</vt:lpstr>
      <vt:lpstr>Transmittal of Shipment Approval</vt:lpstr>
      <vt:lpstr>PowerPoint Presentation</vt:lpstr>
      <vt:lpstr>Section 4 – Identification and Disposition Information at Destination</vt:lpstr>
      <vt:lpstr>Transmittal of ID and Disposition</vt:lpstr>
      <vt:lpstr>Transmittal to CRCPD Transportation Page Instructions</vt:lpstr>
      <vt:lpstr>PowerPoint Presentation</vt:lpstr>
      <vt:lpstr>DOT-SPs Initiated, Not Completed</vt:lpstr>
      <vt:lpstr>Permits Without Identification and/or Disposition</vt:lpstr>
      <vt:lpstr>Requesting Changes to Agency Authorized Users</vt:lpstr>
      <vt:lpstr>Special Provisions Guidance</vt:lpstr>
      <vt:lpstr>Helpful 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Conference of Radiation Control Program Directors, Inc. (CRCPD)</dc:title>
  <dc:creator>Paquette, Jay (EGLE)</dc:creator>
  <cp:lastModifiedBy>Bruce Hirschler</cp:lastModifiedBy>
  <cp:revision>29</cp:revision>
  <cp:lastPrinted>2023-12-19T18:37:57Z</cp:lastPrinted>
  <dcterms:created xsi:type="dcterms:W3CDTF">2023-02-23T13:23:47Z</dcterms:created>
  <dcterms:modified xsi:type="dcterms:W3CDTF">2024-02-23T16:30:33Z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a2fed65-62e7-46ea-af74-187e0c17143a_Enabled">
    <vt:lpwstr>true</vt:lpwstr>
  </property>
  <property fmtid="{D5CDD505-2E9C-101B-9397-08002B2CF9AE}" pid="3" name="MSIP_Label_3a2fed65-62e7-46ea-af74-187e0c17143a_SetDate">
    <vt:lpwstr>2023-02-23T13:23:51Z</vt:lpwstr>
  </property>
  <property fmtid="{D5CDD505-2E9C-101B-9397-08002B2CF9AE}" pid="4" name="MSIP_Label_3a2fed65-62e7-46ea-af74-187e0c17143a_Method">
    <vt:lpwstr>Privileged</vt:lpwstr>
  </property>
  <property fmtid="{D5CDD505-2E9C-101B-9397-08002B2CF9AE}" pid="5" name="MSIP_Label_3a2fed65-62e7-46ea-af74-187e0c17143a_Name">
    <vt:lpwstr>3a2fed65-62e7-46ea-af74-187e0c17143a</vt:lpwstr>
  </property>
  <property fmtid="{D5CDD505-2E9C-101B-9397-08002B2CF9AE}" pid="6" name="MSIP_Label_3a2fed65-62e7-46ea-af74-187e0c17143a_SiteId">
    <vt:lpwstr>d5fb7087-3777-42ad-966a-892ef47225d1</vt:lpwstr>
  </property>
  <property fmtid="{D5CDD505-2E9C-101B-9397-08002B2CF9AE}" pid="7" name="MSIP_Label_3a2fed65-62e7-46ea-af74-187e0c17143a_ActionId">
    <vt:lpwstr>b499828f-6c41-4cd0-93f7-fcbeb2b63efe</vt:lpwstr>
  </property>
  <property fmtid="{D5CDD505-2E9C-101B-9397-08002B2CF9AE}" pid="8" name="MSIP_Label_3a2fed65-62e7-46ea-af74-187e0c17143a_ContentBits">
    <vt:lpwstr>0</vt:lpwstr>
  </property>
  <property fmtid="{D5CDD505-2E9C-101B-9397-08002B2CF9AE}" pid="9" name="ContentTypeId">
    <vt:lpwstr>0x01010084FC2C22DCE55D4BB30BD5AB3CFED58B</vt:lpwstr>
  </property>
</Properties>
</file>