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4" r:id="rId3"/>
    <p:sldMasterId id="2147483720" r:id="rId4"/>
  </p:sldMasterIdLst>
  <p:notesMasterIdLst>
    <p:notesMasterId r:id="rId83"/>
  </p:notesMasterIdLst>
  <p:sldIdLst>
    <p:sldId id="996" r:id="rId5"/>
    <p:sldId id="994" r:id="rId6"/>
    <p:sldId id="993" r:id="rId7"/>
    <p:sldId id="997" r:id="rId8"/>
    <p:sldId id="995" r:id="rId9"/>
    <p:sldId id="808" r:id="rId10"/>
    <p:sldId id="809" r:id="rId11"/>
    <p:sldId id="810" r:id="rId12"/>
    <p:sldId id="811" r:id="rId13"/>
    <p:sldId id="812" r:id="rId14"/>
    <p:sldId id="813" r:id="rId15"/>
    <p:sldId id="814" r:id="rId16"/>
    <p:sldId id="815" r:id="rId17"/>
    <p:sldId id="816" r:id="rId18"/>
    <p:sldId id="817" r:id="rId19"/>
    <p:sldId id="818" r:id="rId20"/>
    <p:sldId id="819" r:id="rId21"/>
    <p:sldId id="820" r:id="rId22"/>
    <p:sldId id="821" r:id="rId23"/>
    <p:sldId id="822" r:id="rId24"/>
    <p:sldId id="847" r:id="rId25"/>
    <p:sldId id="1030" r:id="rId26"/>
    <p:sldId id="1031" r:id="rId27"/>
    <p:sldId id="1034" r:id="rId28"/>
    <p:sldId id="1035" r:id="rId29"/>
    <p:sldId id="1036" r:id="rId30"/>
    <p:sldId id="1037" r:id="rId31"/>
    <p:sldId id="1038" r:id="rId32"/>
    <p:sldId id="1039" r:id="rId33"/>
    <p:sldId id="1040" r:id="rId34"/>
    <p:sldId id="1041" r:id="rId35"/>
    <p:sldId id="1042" r:id="rId36"/>
    <p:sldId id="1043" r:id="rId37"/>
    <p:sldId id="1044" r:id="rId38"/>
    <p:sldId id="1045" r:id="rId39"/>
    <p:sldId id="1046" r:id="rId40"/>
    <p:sldId id="1047" r:id="rId41"/>
    <p:sldId id="1033" r:id="rId42"/>
    <p:sldId id="1032" r:id="rId43"/>
    <p:sldId id="1000" r:id="rId44"/>
    <p:sldId id="263" r:id="rId45"/>
    <p:sldId id="352" r:id="rId46"/>
    <p:sldId id="354" r:id="rId47"/>
    <p:sldId id="256" r:id="rId48"/>
    <p:sldId id="257" r:id="rId49"/>
    <p:sldId id="258" r:id="rId50"/>
    <p:sldId id="259" r:id="rId51"/>
    <p:sldId id="260" r:id="rId52"/>
    <p:sldId id="261" r:id="rId53"/>
    <p:sldId id="850" r:id="rId54"/>
    <p:sldId id="851" r:id="rId55"/>
    <p:sldId id="1048" r:id="rId56"/>
    <p:sldId id="824" r:id="rId57"/>
    <p:sldId id="826" r:id="rId58"/>
    <p:sldId id="827" r:id="rId59"/>
    <p:sldId id="828" r:id="rId60"/>
    <p:sldId id="829" r:id="rId61"/>
    <p:sldId id="830" r:id="rId62"/>
    <p:sldId id="831" r:id="rId63"/>
    <p:sldId id="832" r:id="rId64"/>
    <p:sldId id="833" r:id="rId65"/>
    <p:sldId id="834" r:id="rId66"/>
    <p:sldId id="836" r:id="rId67"/>
    <p:sldId id="838" r:id="rId68"/>
    <p:sldId id="839" r:id="rId69"/>
    <p:sldId id="840" r:id="rId70"/>
    <p:sldId id="841" r:id="rId71"/>
    <p:sldId id="842" r:id="rId72"/>
    <p:sldId id="845" r:id="rId73"/>
    <p:sldId id="846" r:id="rId74"/>
    <p:sldId id="1049" r:id="rId75"/>
    <p:sldId id="1050" r:id="rId76"/>
    <p:sldId id="1051" r:id="rId77"/>
    <p:sldId id="1052" r:id="rId78"/>
    <p:sldId id="1053" r:id="rId79"/>
    <p:sldId id="1054" r:id="rId80"/>
    <p:sldId id="1055" r:id="rId81"/>
    <p:sldId id="849"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3CA45-C64F-4EBA-84E1-05261FCDEF60}" v="9" dt="2026-02-06T16:22:12.545"/>
    <p1510:client id="{EBC25F5F-74C7-404A-9D72-C6D19C51420D}" v="1" dt="2026-02-06T16:26:40.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67676" autoAdjust="0"/>
  </p:normalViewPr>
  <p:slideViewPr>
    <p:cSldViewPr snapToGrid="0">
      <p:cViewPr varScale="1">
        <p:scale>
          <a:sx n="74" d="100"/>
          <a:sy n="74" d="100"/>
        </p:scale>
        <p:origin x="1020"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D33CD3-7351-406E-AE80-7D1453F6A485}" type="datetimeFigureOut">
              <a:rPr lang="en-US" smtClean="0"/>
              <a:t>2/6/2026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A5F352-FB28-46D4-87E4-FE53F463C5B5}" type="slidenum">
              <a:rPr lang="en-US" smtClean="0"/>
              <a:t>‹#›</a:t>
            </a:fld>
            <a:endParaRPr lang="en-US"/>
          </a:p>
        </p:txBody>
      </p:sp>
    </p:spTree>
    <p:extLst>
      <p:ext uri="{BB962C8B-B14F-4D97-AF65-F5344CB8AC3E}">
        <p14:creationId xmlns:p14="http://schemas.microsoft.com/office/powerpoint/2010/main" val="134423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4C185-CE2A-FA90-DEDC-534957DB1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02677-6424-E249-6342-9CBAA7382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3A39E-39C0-6864-2DD9-B089726446AA}"/>
              </a:ext>
            </a:extLst>
          </p:cNvPr>
          <p:cNvSpPr>
            <a:spLocks noGrp="1"/>
          </p:cNvSpPr>
          <p:nvPr>
            <p:ph type="body" idx="1"/>
          </p:nvPr>
        </p:nvSpPr>
        <p:spPr/>
        <p:txBody>
          <a:bodyPr/>
          <a:lstStyle/>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r>
              <a:rPr lang="en-US" sz="1800" kern="100" dirty="0">
                <a:latin typeface="Calibri" panose="020F0502020204030204" pitchFamily="34" charset="0"/>
                <a:ea typeface="Aptos" panose="020B0004020202020204" pitchFamily="34" charset="0"/>
                <a:cs typeface="Times New Roman" panose="02020603050405020304" pitchFamily="18" charset="0"/>
              </a:rPr>
              <a:t>Kim	</a:t>
            </a:r>
          </a:p>
          <a:p>
            <a:endParaRPr lang="en-US" dirty="0"/>
          </a:p>
        </p:txBody>
      </p:sp>
      <p:sp>
        <p:nvSpPr>
          <p:cNvPr id="4" name="Slide Number Placeholder 3">
            <a:extLst>
              <a:ext uri="{FF2B5EF4-FFF2-40B4-BE49-F238E27FC236}">
                <a16:creationId xmlns:a16="http://schemas.microsoft.com/office/drawing/2014/main" id="{F34ED4B0-E99A-BCC8-1A89-9ED6C7294B99}"/>
              </a:ext>
            </a:extLst>
          </p:cNvPr>
          <p:cNvSpPr>
            <a:spLocks noGrp="1"/>
          </p:cNvSpPr>
          <p:nvPr>
            <p:ph type="sldNum" sz="quarter" idx="5"/>
          </p:nvPr>
        </p:nvSpPr>
        <p:spPr/>
        <p:txBody>
          <a:bodyPr/>
          <a:lstStyle/>
          <a:p>
            <a:fld id="{FB266049-FE95-4CB3-8BD2-84076152452D}" type="slidenum">
              <a:rPr lang="en-US" smtClean="0"/>
              <a:t>1</a:t>
            </a:fld>
            <a:endParaRPr lang="en-US"/>
          </a:p>
        </p:txBody>
      </p:sp>
    </p:spTree>
    <p:extLst>
      <p:ext uri="{BB962C8B-B14F-4D97-AF65-F5344CB8AC3E}">
        <p14:creationId xmlns:p14="http://schemas.microsoft.com/office/powerpoint/2010/main" val="16641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88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688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723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909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066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18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7741-158E-1EAC-EEF0-3B7FEA54A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B9E2E-4FAD-A5A7-1681-EC56A6C24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77B8D-9370-FA12-4E73-DC2896B10B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22DC1-A84C-3B2A-295F-C183496718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5505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910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B73B-759E-2839-BCCC-B9A2550FD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8D833-E8B9-D8F5-D272-A75D4CC3B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A2372-E344-842B-49C8-05FA45D5FB02}"/>
              </a:ext>
            </a:extLst>
          </p:cNvPr>
          <p:cNvSpPr>
            <a:spLocks noGrp="1"/>
          </p:cNvSpPr>
          <p:nvPr>
            <p:ph type="body" idx="1"/>
          </p:nvPr>
        </p:nvSpPr>
        <p:spPr/>
        <p:txBody>
          <a:bodyPr/>
          <a:lstStyle/>
          <a:p>
            <a:pPr defTabSz="949478">
              <a:defRPr/>
            </a:pPr>
            <a:r>
              <a:rPr lang="en-US" sz="1800" kern="100" dirty="0">
                <a:latin typeface="Calibri" panose="020F0502020204030204" pitchFamily="34" charset="0"/>
                <a:ea typeface="Aptos" panose="020B0004020202020204" pitchFamily="34" charset="0"/>
                <a:cs typeface="Times New Roman" panose="02020603050405020304" pitchFamily="18" charset="0"/>
              </a:rPr>
              <a:t>Kim – introduce next segment</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DA09A16-E5BB-D6FF-5BB4-9E329ED82814}"/>
              </a:ext>
            </a:extLst>
          </p:cNvPr>
          <p:cNvSpPr>
            <a:spLocks noGrp="1"/>
          </p:cNvSpPr>
          <p:nvPr>
            <p:ph type="sldNum" sz="quarter" idx="5"/>
          </p:nvPr>
        </p:nvSpPr>
        <p:spPr/>
        <p:txBody>
          <a:bodyPr/>
          <a:lstStyle/>
          <a:p>
            <a:fld id="{FB266049-FE95-4CB3-8BD2-84076152452D}" type="slidenum">
              <a:rPr lang="en-US" smtClean="0"/>
              <a:t>40</a:t>
            </a:fld>
            <a:endParaRPr lang="en-US"/>
          </a:p>
        </p:txBody>
      </p:sp>
    </p:spTree>
    <p:extLst>
      <p:ext uri="{BB962C8B-B14F-4D97-AF65-F5344CB8AC3E}">
        <p14:creationId xmlns:p14="http://schemas.microsoft.com/office/powerpoint/2010/main" val="133053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15263-16DC-4CF4-B727-C308406FDF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388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8FBB6-0C7E-17EF-D3F9-89BCDA3D0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C58DC-7387-7FCC-6F77-FC0A1E5C9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06DD7-C448-3E53-4B52-B243EAEBF226}"/>
              </a:ext>
            </a:extLst>
          </p:cNvPr>
          <p:cNvSpPr>
            <a:spLocks noGrp="1"/>
          </p:cNvSpPr>
          <p:nvPr>
            <p:ph type="body" idx="1"/>
          </p:nvPr>
        </p:nvSpPr>
        <p:spPr/>
        <p:txBody>
          <a:bodyPr/>
          <a:lstStyle/>
          <a:p>
            <a:pPr defTabSz="949478">
              <a:defRPr/>
            </a:pPr>
            <a:r>
              <a:rPr lang="en-US" sz="1800" kern="100" dirty="0">
                <a:latin typeface="Calibri" panose="020F0502020204030204" pitchFamily="34" charset="0"/>
                <a:ea typeface="Aptos" panose="020B0004020202020204" pitchFamily="34" charset="0"/>
                <a:cs typeface="Times New Roman" panose="02020603050405020304" pitchFamily="18" charset="0"/>
              </a:rPr>
              <a:t>Kim	</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FB1847C-4A34-AE83-82DD-A14BCDA15612}"/>
              </a:ext>
            </a:extLst>
          </p:cNvPr>
          <p:cNvSpPr>
            <a:spLocks noGrp="1"/>
          </p:cNvSpPr>
          <p:nvPr>
            <p:ph type="sldNum" sz="quarter" idx="5"/>
          </p:nvPr>
        </p:nvSpPr>
        <p:spPr/>
        <p:txBody>
          <a:bodyPr/>
          <a:lstStyle/>
          <a:p>
            <a:fld id="{FB266049-FE95-4CB3-8BD2-84076152452D}" type="slidenum">
              <a:rPr lang="en-US" smtClean="0"/>
              <a:t>2</a:t>
            </a:fld>
            <a:endParaRPr lang="en-US"/>
          </a:p>
        </p:txBody>
      </p:sp>
    </p:spTree>
    <p:extLst>
      <p:ext uri="{BB962C8B-B14F-4D97-AF65-F5344CB8AC3E}">
        <p14:creationId xmlns:p14="http://schemas.microsoft.com/office/powerpoint/2010/main" val="1765092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D05D-79F6-83E1-6E77-B2F16AE21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A2BBE-F21B-1644-9756-67A21DEBE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27BC5-B85E-2D52-7954-D0D815E02F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0464F-C957-9C16-4B6E-52DCB44AC8A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15263-16DC-4CF4-B727-C308406FDF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532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CC553-C426-208F-FA00-2A8350171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5B74E-124C-23BE-8E78-9EC20E6ED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80BF2-16BB-66DB-3EAC-530545D172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A501C6-8A05-B4C0-5A7E-501D7555610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15263-16DC-4CF4-B727-C308406FDF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993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721C-B75E-4AA0-24FF-C78EB083B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D0FD5-A025-B594-94AC-A93DE5A7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519E0-9A12-8690-CD4C-B6CC88CE6E13}"/>
              </a:ext>
            </a:extLst>
          </p:cNvPr>
          <p:cNvSpPr>
            <a:spLocks noGrp="1"/>
          </p:cNvSpPr>
          <p:nvPr>
            <p:ph type="body" idx="1"/>
          </p:nvPr>
        </p:nvSpPr>
        <p:spPr/>
        <p:txBody>
          <a:bodyPr/>
          <a:lstStyle/>
          <a:p>
            <a:pPr defTabSz="949478">
              <a:defRPr/>
            </a:pPr>
            <a:r>
              <a:rPr lang="en-US" dirty="0"/>
              <a:t>Code officials – what would be helpful?  (Josh will check with Don – MN)  Statewide building code – how it works + How you get a municipality to adopt something what type of support from state/tribal radon programs helps.</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C4D89F9-7722-190A-8CAE-634FAEA0D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66049-FE95-4CB3-8BD2-84076152452D}"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431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721C-B75E-4AA0-24FF-C78EB083B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D0FD5-A025-B594-94AC-A93DE5A7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519E0-9A12-8690-CD4C-B6CC88CE6E13}"/>
              </a:ext>
            </a:extLst>
          </p:cNvPr>
          <p:cNvSpPr>
            <a:spLocks noGrp="1"/>
          </p:cNvSpPr>
          <p:nvPr>
            <p:ph type="body" idx="1"/>
          </p:nvPr>
        </p:nvSpPr>
        <p:spPr/>
        <p:txBody>
          <a:bodyPr/>
          <a:lstStyle/>
          <a:p>
            <a:pPr defTabSz="949478">
              <a:defRPr/>
            </a:pPr>
            <a:r>
              <a:rPr lang="en-US" dirty="0"/>
              <a:t>Code officials – what would be helpful?  (Josh will check with Don – MN)  Statewide building code – how it works + How you get a municipality to adopt something what type of support from state/tribal radon programs helps.</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C4D89F9-7722-190A-8CAE-634FAEA0D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66049-FE95-4CB3-8BD2-84076152452D}"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4314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DB0D-267D-E82E-DFDF-4618D44E1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3B97B-F588-1781-DCF3-A7C2DA0DD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E0552-FF15-5ABC-91C7-5C45C46FE8C1}"/>
              </a:ext>
            </a:extLst>
          </p:cNvPr>
          <p:cNvSpPr>
            <a:spLocks noGrp="1"/>
          </p:cNvSpPr>
          <p:nvPr>
            <p:ph type="body" idx="1"/>
          </p:nvPr>
        </p:nvSpPr>
        <p:spPr/>
        <p:txBody>
          <a:bodyPr/>
          <a:lstStyle/>
          <a:p>
            <a:r>
              <a:rPr lang="en-US" u="sng" dirty="0"/>
              <a:t>Speakers:</a:t>
            </a:r>
            <a:endParaRPr lang="en-US" dirty="0"/>
          </a:p>
          <a:p>
            <a:r>
              <a:rPr lang="en-US" dirty="0"/>
              <a:t>Joshua Kerber, M.S., Research Scientist, Indoor Air Unit, Minnesota Department of Health</a:t>
            </a:r>
          </a:p>
          <a:p>
            <a:r>
              <a:rPr lang="en-US" dirty="0"/>
              <a:t>Thomas Bowles, Indoor Environments Division, U.S. Environmental Protection Agency</a:t>
            </a:r>
          </a:p>
          <a:p>
            <a:r>
              <a:rPr lang="en-US" dirty="0"/>
              <a:t>Jane Malone, National Policy Director, Indoor Environments Association</a:t>
            </a:r>
          </a:p>
          <a:p>
            <a:r>
              <a:rPr lang="en-US" dirty="0"/>
              <a:t>Mark Ungerer, Health Physicist Supervisor, Kansas Department of Health and Environment</a:t>
            </a:r>
          </a:p>
          <a:p>
            <a:r>
              <a:rPr lang="en-US" dirty="0"/>
              <a:t>Phillip Gibson, Radon Program Coordinator, North Carolina Department of Health and Human Services</a:t>
            </a:r>
          </a:p>
          <a:p>
            <a:r>
              <a:rPr lang="en-US" dirty="0"/>
              <a:t>Don Sivigny, Supervisor of Education, Rules, Codes &amp; Grants Programs; Minnesota Department of Labor and Industry</a:t>
            </a:r>
          </a:p>
          <a:p>
            <a:r>
              <a:rPr lang="en-US" dirty="0"/>
              <a:t> </a:t>
            </a:r>
          </a:p>
          <a:p>
            <a:r>
              <a:rPr lang="en-US" dirty="0"/>
              <a:t> </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5E27690-0043-DD80-AC8C-680342705228}"/>
              </a:ext>
            </a:extLst>
          </p:cNvPr>
          <p:cNvSpPr>
            <a:spLocks noGrp="1"/>
          </p:cNvSpPr>
          <p:nvPr>
            <p:ph type="sldNum" sz="quarter" idx="5"/>
          </p:nvPr>
        </p:nvSpPr>
        <p:spPr/>
        <p:txBody>
          <a:bodyPr/>
          <a:lstStyle/>
          <a:p>
            <a:fld id="{FB266049-FE95-4CB3-8BD2-84076152452D}" type="slidenum">
              <a:rPr lang="en-US" smtClean="0"/>
              <a:t>3</a:t>
            </a:fld>
            <a:endParaRPr lang="en-US"/>
          </a:p>
        </p:txBody>
      </p:sp>
    </p:spTree>
    <p:extLst>
      <p:ext uri="{BB962C8B-B14F-4D97-AF65-F5344CB8AC3E}">
        <p14:creationId xmlns:p14="http://schemas.microsoft.com/office/powerpoint/2010/main" val="202357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E12BB-C527-3423-A61A-9B5E62876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7720D-503C-8FC2-A2D3-1691D5355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83DE9-6A34-D885-472D-9698DD1960B3}"/>
              </a:ext>
            </a:extLst>
          </p:cNvPr>
          <p:cNvSpPr>
            <a:spLocks noGrp="1"/>
          </p:cNvSpPr>
          <p:nvPr>
            <p:ph type="body" idx="1"/>
          </p:nvPr>
        </p:nvSpPr>
        <p:spPr/>
        <p:txBody>
          <a:bodyPr/>
          <a:lstStyle/>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r>
              <a:rPr lang="en-US" dirty="0"/>
              <a:t>EPA perspective about how RRNC fits into radon risk reduction (i.e., houses continue to be built, so if they are not built with RRNC, then we are adding to the total stock of housing without the protections from radon included, etc.).</a:t>
            </a: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E458CA7-D732-8EDA-5051-C50213D4B85D}"/>
              </a:ext>
            </a:extLst>
          </p:cNvPr>
          <p:cNvSpPr>
            <a:spLocks noGrp="1"/>
          </p:cNvSpPr>
          <p:nvPr>
            <p:ph type="sldNum" sz="quarter" idx="5"/>
          </p:nvPr>
        </p:nvSpPr>
        <p:spPr/>
        <p:txBody>
          <a:bodyPr/>
          <a:lstStyle/>
          <a:p>
            <a:fld id="{FB266049-FE95-4CB3-8BD2-84076152452D}" type="slidenum">
              <a:rPr lang="en-US" smtClean="0"/>
              <a:t>4</a:t>
            </a:fld>
            <a:endParaRPr lang="en-US"/>
          </a:p>
        </p:txBody>
      </p:sp>
    </p:spTree>
    <p:extLst>
      <p:ext uri="{BB962C8B-B14F-4D97-AF65-F5344CB8AC3E}">
        <p14:creationId xmlns:p14="http://schemas.microsoft.com/office/powerpoint/2010/main" val="108859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8E52-7109-34BC-21C9-4E8C9BC5E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37C7D-2ABA-C83F-96E9-53DA210CA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F99ED-565E-9169-FBE3-3594B2136BD1}"/>
              </a:ext>
            </a:extLst>
          </p:cNvPr>
          <p:cNvSpPr>
            <a:spLocks noGrp="1"/>
          </p:cNvSpPr>
          <p:nvPr>
            <p:ph type="body" idx="1"/>
          </p:nvPr>
        </p:nvSpPr>
        <p:spPr/>
        <p:txBody>
          <a:bodyPr/>
          <a:lstStyle/>
          <a:p>
            <a:pPr defTabSz="949478">
              <a:defRPr/>
            </a:pPr>
            <a:r>
              <a:rPr lang="en-US" dirty="0"/>
              <a:t>What is RRNC and why is it important for radon risk reduction (Josh technical big picture</a:t>
            </a: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23EECE4-928D-42AE-9272-0213587A6436}"/>
              </a:ext>
            </a:extLst>
          </p:cNvPr>
          <p:cNvSpPr>
            <a:spLocks noGrp="1"/>
          </p:cNvSpPr>
          <p:nvPr>
            <p:ph type="sldNum" sz="quarter" idx="5"/>
          </p:nvPr>
        </p:nvSpPr>
        <p:spPr/>
        <p:txBody>
          <a:bodyPr/>
          <a:lstStyle/>
          <a:p>
            <a:fld id="{FB266049-FE95-4CB3-8BD2-84076152452D}" type="slidenum">
              <a:rPr lang="en-US" smtClean="0"/>
              <a:t>5</a:t>
            </a:fld>
            <a:endParaRPr lang="en-US"/>
          </a:p>
        </p:txBody>
      </p:sp>
    </p:spTree>
    <p:extLst>
      <p:ext uri="{BB962C8B-B14F-4D97-AF65-F5344CB8AC3E}">
        <p14:creationId xmlns:p14="http://schemas.microsoft.com/office/powerpoint/2010/main" val="355966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A1E9F-B376-0797-E99F-20A2F9EB7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1E21A-73B5-5C33-3681-0A065DC07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F65C6-269F-75A3-8D37-C96BB6405448}"/>
              </a:ext>
            </a:extLst>
          </p:cNvPr>
          <p:cNvSpPr>
            <a:spLocks noGrp="1"/>
          </p:cNvSpPr>
          <p:nvPr>
            <p:ph type="body" idx="1"/>
          </p:nvPr>
        </p:nvSpPr>
        <p:spPr/>
        <p:txBody>
          <a:bodyPr/>
          <a:lstStyle/>
          <a:p>
            <a:pPr defTabSz="949478">
              <a:defRPr/>
            </a:pPr>
            <a:r>
              <a:rPr lang="en-US" dirty="0"/>
              <a:t>Versions, new changes, testing requirement, inclusion of the ANSI/AARST RRNC as an alternate option</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37DFCAA-03A0-635F-7A81-9FC47528E7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66049-FE95-4CB3-8BD2-8407615245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549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B6DB-2974-C330-CBA6-90D11993F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DF4AA-AABE-C7CD-13DD-2A8D1F787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2DBF9-7B6C-CD28-F8C3-C211F8DB14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69DD0B-8EB9-2D85-E4D2-43FA0320A5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754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D47A-B41F-EC73-05E4-426A6E20B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B026D-BFD0-50C0-F94D-CE4AC4E0F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12E01-CC58-2592-00DE-B272D8D7C3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35DD7D-CEC9-5780-1A0B-FC63C0ACC2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493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Radon Control in the construction codes = same as RRNC Radon Reducing New Construction</a:t>
            </a:r>
          </a:p>
          <a:p>
            <a:r>
              <a:rPr lang="en-US" dirty="0"/>
              <a:t>Credit to EPA NCHH ALA CRCPD and IEA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775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197B-5B84-E621-18E9-215049DC5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433C5-78DD-25C0-2921-C8267A25A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51E66E-E4B9-6E7C-2AC2-F5E82940B299}"/>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5" name="Footer Placeholder 4">
            <a:extLst>
              <a:ext uri="{FF2B5EF4-FFF2-40B4-BE49-F238E27FC236}">
                <a16:creationId xmlns:a16="http://schemas.microsoft.com/office/drawing/2014/main" id="{F89BDC27-FAC6-C114-C472-BEC50F71F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72626-6FB2-6ABA-8F7F-7E7B82E7FFF6}"/>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206135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4A18-E519-AAF3-A70A-43B69BCCA3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3BCD55-08B1-88DB-DE2D-BF32AE937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EE38-11F8-4742-0D98-44B5F579ADB1}"/>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5" name="Footer Placeholder 4">
            <a:extLst>
              <a:ext uri="{FF2B5EF4-FFF2-40B4-BE49-F238E27FC236}">
                <a16:creationId xmlns:a16="http://schemas.microsoft.com/office/drawing/2014/main" id="{69357AD9-1E37-DB33-E4E0-86467CB65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D1BDE-B628-7B30-24B3-50FDD714EC72}"/>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81565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DB61C-0466-E7F7-F910-7FE108F6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B76382-FF45-FD7A-E1C7-FC940C82C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272F7-09EA-E50B-10B0-D754B271C582}"/>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5" name="Footer Placeholder 4">
            <a:extLst>
              <a:ext uri="{FF2B5EF4-FFF2-40B4-BE49-F238E27FC236}">
                <a16:creationId xmlns:a16="http://schemas.microsoft.com/office/drawing/2014/main" id="{BAB46114-C962-BFA6-00BC-DE76904D0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2C11A-2821-C012-D2CB-B72CE0EF2812}"/>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86045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2/6/2026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19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2/6/2026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06306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74229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2/6/2026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79332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2/6/2026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96859899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2/6/2026</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49266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2/6/2026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13983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2/6/2026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917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04CA-7B78-D056-AC42-179CC26C0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1B083-34B1-F917-3BFD-A263A55E6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5E809-09B5-9214-70F3-B771D1CE7EC6}"/>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5" name="Footer Placeholder 4">
            <a:extLst>
              <a:ext uri="{FF2B5EF4-FFF2-40B4-BE49-F238E27FC236}">
                <a16:creationId xmlns:a16="http://schemas.microsoft.com/office/drawing/2014/main" id="{0EA11064-DDF2-34E0-25C1-FF811B21E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44669-A1A3-7FB4-E719-0B4B4F6B150A}"/>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395853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2/6/2026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212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2/6/2026</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28791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2/6/2026</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047949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90854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4123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39673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2/6/2026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30102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1995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27665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2/6/2026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7798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A27E-E680-D900-B526-E97EBFE72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BA5CE-BF3B-C40D-7084-A640D99A2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365D2-10B7-DC84-05D5-B9B4427778D6}"/>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5" name="Footer Placeholder 4">
            <a:extLst>
              <a:ext uri="{FF2B5EF4-FFF2-40B4-BE49-F238E27FC236}">
                <a16:creationId xmlns:a16="http://schemas.microsoft.com/office/drawing/2014/main" id="{7FE5DBDF-D0F1-F32C-4B56-C10C68255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A49C0-8A12-B20C-B7D2-ACBE21FADA00}"/>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428529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2/6/2026</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7227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2/6/2026</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31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2/6/2026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7584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2/6/2026</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1072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2/6/2026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58629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2/6/2026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40065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2/6/2026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38430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2/6/2026</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232269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2/6/2026</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3950764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512999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3DB7-04A5-CF8A-61A6-8983827D0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DF0E6-60C0-575F-00C1-86CD54EB6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7DF4FD-2569-F3AE-74C2-6348313BE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B98D09-77B2-41EB-D30E-AB14C3D890E3}"/>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6" name="Footer Placeholder 5">
            <a:extLst>
              <a:ext uri="{FF2B5EF4-FFF2-40B4-BE49-F238E27FC236}">
                <a16:creationId xmlns:a16="http://schemas.microsoft.com/office/drawing/2014/main" id="{ED5D7179-061B-6A38-EC86-D40FF99E4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F3A02-C951-573D-7049-DA868FC40B04}"/>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2755650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9495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03687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8017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9795454"/>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3779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2/6/2026</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744861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2/6/2026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32378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2/6/2026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683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2/6/2026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4123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2/6/2026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2199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5B72-80B1-C0A8-701F-624A3F49C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0BDEAD-D22F-C95E-A4FA-84A68942B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14016E-BB08-40A1-1AA9-B7933E1A1C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78FFD6-C433-7EDC-7A7C-2E1D32F68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39469-D78F-D07B-1A7A-78AF84BA3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848FC8-78FE-51A7-B044-02E65BBC97E9}"/>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8" name="Footer Placeholder 7">
            <a:extLst>
              <a:ext uri="{FF2B5EF4-FFF2-40B4-BE49-F238E27FC236}">
                <a16:creationId xmlns:a16="http://schemas.microsoft.com/office/drawing/2014/main" id="{2E9A60B8-C043-195C-D4CF-C9BBAB9F4A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B57B0-35ED-3B80-6EE2-9AE7E782E250}"/>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4709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2/6/2026</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48506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5394587"/>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2834861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98612091"/>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09925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21343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7817914"/>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2743177"/>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36392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2/6/2026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11889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7AC1-DCB9-56DF-28D9-8A0008608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D9E1C0-0196-2489-4F45-52DB88B404DF}"/>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4" name="Footer Placeholder 3">
            <a:extLst>
              <a:ext uri="{FF2B5EF4-FFF2-40B4-BE49-F238E27FC236}">
                <a16:creationId xmlns:a16="http://schemas.microsoft.com/office/drawing/2014/main" id="{C4895F18-5505-109B-8B15-FC934D233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EB70B1-A4D9-AA29-07DD-983FFC1A5865}"/>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536664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2/6/2026</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315235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6" name="Picture 6" descr="Minnesota Department of Health log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051" y="5943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09600" y="2942749"/>
            <a:ext cx="10972800" cy="2320627"/>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200" b="1" spc="75"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itle Placeholder 1"/>
          <p:cNvSpPr>
            <a:spLocks noGrp="1"/>
          </p:cNvSpPr>
          <p:nvPr>
            <p:ph type="title"/>
          </p:nvPr>
        </p:nvSpPr>
        <p:spPr>
          <a:xfrm>
            <a:off x="609600" y="457201"/>
            <a:ext cx="10972800" cy="2267893"/>
          </a:xfrm>
          <a:prstGeom prst="rect">
            <a:avLst/>
          </a:prstGeom>
        </p:spPr>
        <p:txBody>
          <a:bodyPr rtlCol="0">
            <a:noAutofit/>
          </a:bodyPr>
          <a:lstStyle>
            <a:lvl1pPr>
              <a:defRPr baseline="0">
                <a:solidFill>
                  <a:schemeClr val="tx2"/>
                </a:solidFill>
              </a:defRPr>
            </a:lvl1pPr>
          </a:lstStyle>
          <a:p>
            <a:r>
              <a:rPr lang="en-US"/>
              <a:t>Click to edit Master title style</a:t>
            </a:r>
            <a:endParaRPr lang="en-US" dirty="0"/>
          </a:p>
        </p:txBody>
      </p:sp>
      <p:sp>
        <p:nvSpPr>
          <p:cNvPr id="9" name="Text Placeholder 9"/>
          <p:cNvSpPr>
            <a:spLocks noGrp="1"/>
          </p:cNvSpPr>
          <p:nvPr>
            <p:ph type="body" sz="quarter" idx="12"/>
          </p:nvPr>
        </p:nvSpPr>
        <p:spPr>
          <a:xfrm>
            <a:off x="519298" y="6400801"/>
            <a:ext cx="11085885" cy="254977"/>
          </a:xfrm>
          <a:prstGeom prst="rect">
            <a:avLst/>
          </a:prstGeom>
        </p:spPr>
        <p:txBody>
          <a:bodyPr>
            <a:noAutofit/>
          </a:bodyPr>
          <a:lstStyle>
            <a:lvl1pPr marL="0" indent="0">
              <a:lnSpc>
                <a:spcPts val="1400"/>
              </a:lnSpc>
              <a:spcBef>
                <a:spcPts val="0"/>
              </a:spcBef>
              <a:buFontTx/>
              <a:buNone/>
              <a:defRPr sz="1400" b="1" baseline="0">
                <a:solidFill>
                  <a:srgbClr val="000000"/>
                </a:solidFill>
                <a:latin typeface="+mn-lt"/>
              </a:defRPr>
            </a:lvl1pPr>
          </a:lstStyle>
          <a:p>
            <a:pPr lvl="0"/>
            <a:r>
              <a:rPr lang="en-US"/>
              <a:t>Click to edit Master text styles</a:t>
            </a:r>
          </a:p>
        </p:txBody>
      </p:sp>
      <p:sp>
        <p:nvSpPr>
          <p:cNvPr id="7" name="Date Placeholder 1"/>
          <p:cNvSpPr>
            <a:spLocks noGrp="1"/>
          </p:cNvSpPr>
          <p:nvPr>
            <p:ph type="dt" sz="half" idx="13"/>
          </p:nvPr>
        </p:nvSpPr>
        <p:spPr/>
        <p:txBody>
          <a:bodyPr/>
          <a:lstStyle>
            <a:lvl1pPr>
              <a:defRPr/>
            </a:lvl1pPr>
          </a:lstStyle>
          <a:p>
            <a:pPr>
              <a:defRPr/>
            </a:pPr>
            <a:fld id="{9082BE33-6DFC-4D40-B8CE-217F0F4854E5}" type="datetimeFigureOut">
              <a:rPr lang="en-US"/>
              <a:pPr>
                <a:defRPr/>
              </a:pPr>
              <a:t>2/6/2026</a:t>
            </a:fld>
            <a:endParaRPr lang="en-US"/>
          </a:p>
        </p:txBody>
      </p:sp>
      <p:sp>
        <p:nvSpPr>
          <p:cNvPr id="8" name="Slide Number Placeholder 3"/>
          <p:cNvSpPr>
            <a:spLocks noGrp="1"/>
          </p:cNvSpPr>
          <p:nvPr>
            <p:ph type="sldNum" sz="quarter" idx="14"/>
          </p:nvPr>
        </p:nvSpPr>
        <p:spPr/>
        <p:txBody>
          <a:bodyPr/>
          <a:lstStyle>
            <a:lvl1pPr>
              <a:defRPr/>
            </a:lvl1pPr>
          </a:lstStyle>
          <a:p>
            <a:pPr>
              <a:defRPr/>
            </a:pPr>
            <a:fld id="{3A5ABF2F-6C47-418E-996C-02A0ED615D8A}" type="slidenum">
              <a:rPr lang="en-US" altLang="en-US"/>
              <a:pPr>
                <a:defRPr/>
              </a:pPr>
              <a:t>‹#›</a:t>
            </a:fld>
            <a:endParaRPr lang="en-US" altLang="en-US"/>
          </a:p>
        </p:txBody>
      </p:sp>
    </p:spTree>
    <p:extLst>
      <p:ext uri="{BB962C8B-B14F-4D97-AF65-F5344CB8AC3E}">
        <p14:creationId xmlns:p14="http://schemas.microsoft.com/office/powerpoint/2010/main" val="1661681661"/>
      </p:ext>
    </p:extLst>
  </p:cSld>
  <p:clrMapOvr>
    <a:masterClrMapping/>
  </p:clrMapOvr>
  <p:transition spd="slow" advClick="0" advTm="1500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27E02-24B5-4EBC-AD70-E6721923A92B}"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D6D79-8342-420F-A3DA-C49F1932A0E1}" type="slidenum">
              <a:rPr lang="en-US" smtClean="0"/>
              <a:t>‹#›</a:t>
            </a:fld>
            <a:endParaRPr lang="en-US"/>
          </a:p>
        </p:txBody>
      </p:sp>
    </p:spTree>
    <p:extLst>
      <p:ext uri="{BB962C8B-B14F-4D97-AF65-F5344CB8AC3E}">
        <p14:creationId xmlns:p14="http://schemas.microsoft.com/office/powerpoint/2010/main" val="177301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3201" y="304800"/>
            <a:ext cx="1524000" cy="692150"/>
          </a:xfrm>
          <a:prstGeom prst="rect">
            <a:avLst/>
          </a:prstGeom>
          <a:noFill/>
          <a:ln w="9525">
            <a:noFill/>
            <a:miter lim="800000"/>
            <a:headEnd/>
            <a:tailEnd/>
          </a:ln>
        </p:spPr>
      </p:pic>
      <p:sp>
        <p:nvSpPr>
          <p:cNvPr id="2" name="Title 1"/>
          <p:cNvSpPr>
            <a:spLocks noGrp="1"/>
          </p:cNvSpPr>
          <p:nvPr>
            <p:ph type="title"/>
          </p:nvPr>
        </p:nvSpPr>
        <p:spPr>
          <a:xfrm>
            <a:off x="812801" y="228600"/>
            <a:ext cx="9448800" cy="99060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0E7CACB5-BE08-4C64-9222-639E23D97DCF}" type="datetimeFigureOut">
              <a:rPr lang="en-US"/>
              <a:pPr>
                <a:defRPr/>
              </a:pPr>
              <a:t>2/6/2026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solidFill>
                  <a:srgbClr val="FFFFFF"/>
                </a:solidFill>
              </a:defRPr>
            </a:lvl1pPr>
          </a:lstStyle>
          <a:p>
            <a:pPr>
              <a:defRPr/>
            </a:pPr>
            <a:fld id="{CC70E0D2-2AC9-4551-A4D7-56D598D7C191}" type="slidenum">
              <a:rPr lang="en-US"/>
              <a:pPr>
                <a:defRPr/>
              </a:pPr>
              <a:t>‹#›</a:t>
            </a:fld>
            <a:endParaRPr lang="en-US"/>
          </a:p>
        </p:txBody>
      </p:sp>
    </p:spTree>
    <p:extLst>
      <p:ext uri="{BB962C8B-B14F-4D97-AF65-F5344CB8AC3E}">
        <p14:creationId xmlns:p14="http://schemas.microsoft.com/office/powerpoint/2010/main" val="8350539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7"/>
          <p:cNvSpPr/>
          <p:nvPr/>
        </p:nvSpPr>
        <p:spPr>
          <a:xfrm>
            <a:off x="1"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8"/>
          <p:cNvSpPr/>
          <p:nvPr/>
        </p:nvSpPr>
        <p:spPr>
          <a:xfrm>
            <a:off x="1828800" y="1600200"/>
            <a:ext cx="10363200" cy="914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01" y="6019800"/>
            <a:ext cx="1524000" cy="692150"/>
          </a:xfrm>
          <a:prstGeom prst="rect">
            <a:avLst/>
          </a:prstGeom>
          <a:noFill/>
          <a:ln w="9525">
            <a:noFill/>
            <a:miter lim="800000"/>
            <a:headEnd/>
            <a:tailEnd/>
          </a:ln>
        </p:spPr>
      </p:pic>
      <p:sp>
        <p:nvSpPr>
          <p:cNvPr id="8" name="Rectangle 10"/>
          <p:cNvSpPr/>
          <p:nvPr/>
        </p:nvSpPr>
        <p:spPr>
          <a:xfrm>
            <a:off x="1828800" y="2514600"/>
            <a:ext cx="10363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144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9" name="Date Placeholder 11"/>
          <p:cNvSpPr>
            <a:spLocks noGrp="1"/>
          </p:cNvSpPr>
          <p:nvPr>
            <p:ph type="dt" sz="half" idx="10"/>
          </p:nvPr>
        </p:nvSpPr>
        <p:spPr>
          <a:xfrm>
            <a:off x="8128001" y="6248402"/>
            <a:ext cx="1930400" cy="365125"/>
          </a:xfrm>
        </p:spPr>
        <p:txBody>
          <a:bodyPr/>
          <a:lstStyle>
            <a:lvl1pPr>
              <a:defRPr/>
            </a:lvl1pPr>
          </a:lstStyle>
          <a:p>
            <a:pPr>
              <a:defRPr/>
            </a:pPr>
            <a:fld id="{B9AEBE13-A879-4CCC-BE9E-D211542A80DE}" type="datetimeFigureOut">
              <a:rPr lang="en-US"/>
              <a:pPr>
                <a:defRPr/>
              </a:pPr>
              <a:t>2/6/2026</a:t>
            </a:fld>
            <a:endParaRPr lang="en-US"/>
          </a:p>
        </p:txBody>
      </p:sp>
      <p:sp>
        <p:nvSpPr>
          <p:cNvPr id="10" name="Slide Number Placeholder 12"/>
          <p:cNvSpPr>
            <a:spLocks noGrp="1"/>
          </p:cNvSpPr>
          <p:nvPr>
            <p:ph type="sldNum" sz="quarter" idx="11"/>
          </p:nvPr>
        </p:nvSpPr>
        <p:spPr>
          <a:xfrm>
            <a:off x="1" y="1752602"/>
            <a:ext cx="1727200" cy="701675"/>
          </a:xfrm>
        </p:spPr>
        <p:txBody>
          <a:bodyPr>
            <a:noAutofit/>
          </a:bodyPr>
          <a:lstStyle>
            <a:lvl1pPr>
              <a:defRPr sz="2400" smtClean="0">
                <a:solidFill>
                  <a:srgbClr val="FFFFFF"/>
                </a:solidFill>
              </a:defRPr>
            </a:lvl1pPr>
          </a:lstStyle>
          <a:p>
            <a:pPr>
              <a:defRPr/>
            </a:pPr>
            <a:fld id="{4A7A48EA-9CD4-4B55-AE94-9143674DC35D}" type="slidenum">
              <a:rPr lang="en-US"/>
              <a:pPr>
                <a:defRPr/>
              </a:pPr>
              <a:t>‹#›</a:t>
            </a:fld>
            <a:endParaRPr lang="en-US" dirty="0"/>
          </a:p>
        </p:txBody>
      </p:sp>
      <p:sp>
        <p:nvSpPr>
          <p:cNvPr id="11"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9166073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81E72-11E1-FE6A-A5E6-8D1CF86358A1}"/>
              </a:ext>
            </a:extLst>
          </p:cNvPr>
          <p:cNvSpPr/>
          <p:nvPr userDrawn="1"/>
        </p:nvSpPr>
        <p:spPr>
          <a:xfrm rot="5400000">
            <a:off x="-2476500" y="2476500"/>
            <a:ext cx="6858000" cy="1905000"/>
          </a:xfrm>
          <a:prstGeom prst="rect">
            <a:avLst/>
          </a:prstGeom>
          <a:solidFill>
            <a:srgbClr val="2F55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4">
            <a:extLst>
              <a:ext uri="{FF2B5EF4-FFF2-40B4-BE49-F238E27FC236}">
                <a16:creationId xmlns:a16="http://schemas.microsoft.com/office/drawing/2014/main" id="{F69871F6-C64B-1B9E-B5CF-5E6DBF1DE15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05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625E1BA8-BC5B-9E44-BA08-5A7EF4035407}"/>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3513" y="5111750"/>
            <a:ext cx="1577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48AF7D5-A192-5F86-4261-42BC4A826DA0}"/>
              </a:ext>
            </a:extLst>
          </p:cNvPr>
          <p:cNvSpPr/>
          <p:nvPr userDrawn="1"/>
        </p:nvSpPr>
        <p:spPr>
          <a:xfrm flipV="1">
            <a:off x="1900238" y="5029200"/>
            <a:ext cx="10291762" cy="1401763"/>
          </a:xfrm>
          <a:prstGeom prst="rect">
            <a:avLst/>
          </a:prstGeom>
          <a:solidFill>
            <a:srgbClr val="BCA49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8"/>
          <p:cNvSpPr>
            <a:spLocks noGrp="1"/>
          </p:cNvSpPr>
          <p:nvPr>
            <p:ph type="body" sz="quarter" idx="13"/>
          </p:nvPr>
        </p:nvSpPr>
        <p:spPr>
          <a:xfrm>
            <a:off x="1905000" y="5192446"/>
            <a:ext cx="10287002"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79686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6B814-E14F-61F3-38DF-D72D04834FBA}"/>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AED26C95-00B3-F44F-DAB1-B2AA3E4309BB}"/>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297D65CF-4419-AE71-41F6-E0680C49BA34}"/>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EF8B8863-A596-D987-833B-616BA98B9E1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2F5597"/>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98994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or Bullet Title-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9C01E-D2EF-BE25-2BD3-B4023BD77CD9}"/>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474B05AB-EE8A-0F66-3703-897012F7ED25}"/>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B235B020-2704-91CA-50FE-84ACE21D5499}"/>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2C4431DE-ED21-5251-A62B-59EFCEA5399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1" y="1882353"/>
            <a:ext cx="11620500"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2F5597"/>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43752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and Color Bullet Title-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7E8E7-941F-0E95-718B-8F8146FE3B53}"/>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C1D92618-65B8-D8FB-749C-073352946A0E}"/>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FA2E1035-4C16-D771-48B0-C5DEE9A916E1}"/>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6E450881-0041-2F5F-C097-FA8C3BF040A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2" y="1882353"/>
            <a:ext cx="6216649"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2F5597"/>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40949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79910-2122-F0DB-03B4-40E6CACE9035}"/>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8B99B5A9-9A61-88C5-C5E9-DCFCDA752DB3}"/>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A41E9516-0247-5555-269A-5439913A4632}"/>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6A7D616D-C0E0-904E-DCBB-E955B5D9411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2F5597"/>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6"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7741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DEB58-143A-6F43-380F-A1DB0F370534}"/>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3" name="Footer Placeholder 2">
            <a:extLst>
              <a:ext uri="{FF2B5EF4-FFF2-40B4-BE49-F238E27FC236}">
                <a16:creationId xmlns:a16="http://schemas.microsoft.com/office/drawing/2014/main" id="{C7AD258A-6003-F74B-2CEA-3F32B5FF17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D30BE2-7752-C286-06E1-A2C557F9F2E8}"/>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943273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916939" y="1471040"/>
            <a:ext cx="9674860" cy="1903729"/>
          </a:xfrm>
          <a:prstGeom prst="rect">
            <a:avLst/>
          </a:prstGeom>
        </p:spPr>
        <p:txBody>
          <a:bodyPr wrap="square" lIns="0" tIns="0" rIns="0" bIns="0">
            <a:spAutoFit/>
          </a:bodyPr>
          <a:lstStyle>
            <a:lvl1pPr>
              <a:defRPr sz="2400" b="1" i="0">
                <a:solidFill>
                  <a:srgbClr val="12501B"/>
                </a:solidFill>
                <a:latin typeface="Arial"/>
                <a:cs typeface="Arial"/>
              </a:defRPr>
            </a:lvl1pPr>
          </a:lstStyle>
          <a:p>
            <a:endParaRPr/>
          </a:p>
        </p:txBody>
      </p:sp>
      <p:sp>
        <p:nvSpPr>
          <p:cNvPr id="3" name="Holder 3"/>
          <p:cNvSpPr>
            <a:spLocks noGrp="1"/>
          </p:cNvSpPr>
          <p:nvPr>
            <p:ph type="subTitle" idx="4"/>
          </p:nvPr>
        </p:nvSpPr>
        <p:spPr>
          <a:xfrm>
            <a:off x="916939" y="3934205"/>
            <a:ext cx="9775190" cy="72072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2/6/2026</a:t>
            </a:fld>
            <a:endParaRPr lang="en-US"/>
          </a:p>
        </p:txBody>
      </p:sp>
      <p:sp>
        <p:nvSpPr>
          <p:cNvPr id="6" name="Holder 6"/>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20445182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501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2/6/2026</a:t>
            </a:fld>
            <a:endParaRPr lang="en-US"/>
          </a:p>
        </p:txBody>
      </p:sp>
      <p:sp>
        <p:nvSpPr>
          <p:cNvPr id="6" name="Holder 6"/>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4253837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501B"/>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2/6/2026</a:t>
            </a:fld>
            <a:endParaRPr lang="en-US"/>
          </a:p>
        </p:txBody>
      </p:sp>
      <p:sp>
        <p:nvSpPr>
          <p:cNvPr id="7" name="Holder 7"/>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1720979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501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2/6/2026</a:t>
            </a:fld>
            <a:endParaRPr lang="en-US"/>
          </a:p>
        </p:txBody>
      </p:sp>
      <p:sp>
        <p:nvSpPr>
          <p:cNvPr id="5" name="Holder 5"/>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1061796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2/6/2026</a:t>
            </a:fld>
            <a:endParaRPr lang="en-US"/>
          </a:p>
        </p:txBody>
      </p:sp>
      <p:sp>
        <p:nvSpPr>
          <p:cNvPr id="4" name="Holder 4"/>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202731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2ECD-7DF0-8C7D-0B78-EEF98BAC8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62676-B44A-191D-30E8-50B7B4C85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98FB2-DEF3-192F-796E-B28F93FB8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3549A-30C4-F4B8-DE1D-900E34CA3915}"/>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6" name="Footer Placeholder 5">
            <a:extLst>
              <a:ext uri="{FF2B5EF4-FFF2-40B4-BE49-F238E27FC236}">
                <a16:creationId xmlns:a16="http://schemas.microsoft.com/office/drawing/2014/main" id="{4232E840-4191-7B1E-30FB-A17DFB9B1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D13ED-7F3D-CD40-6746-B0F7E4C1A1B4}"/>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213162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FA32-808C-A570-FCEF-3C31E59FD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3D670-E0E6-E153-94A0-B9B6B6FA5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48C08-34B4-E23C-1EFA-BC9D5C0DD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7FB92-77ED-5314-6509-7A4BE51B839C}"/>
              </a:ext>
            </a:extLst>
          </p:cNvPr>
          <p:cNvSpPr>
            <a:spLocks noGrp="1"/>
          </p:cNvSpPr>
          <p:nvPr>
            <p:ph type="dt" sz="half" idx="10"/>
          </p:nvPr>
        </p:nvSpPr>
        <p:spPr/>
        <p:txBody>
          <a:bodyPr/>
          <a:lstStyle/>
          <a:p>
            <a:fld id="{26890235-3AE7-45E0-9334-E6014D36A9FD}" type="datetimeFigureOut">
              <a:rPr lang="en-US" smtClean="0"/>
              <a:t>2/6/2026</a:t>
            </a:fld>
            <a:endParaRPr lang="en-US"/>
          </a:p>
        </p:txBody>
      </p:sp>
      <p:sp>
        <p:nvSpPr>
          <p:cNvPr id="6" name="Footer Placeholder 5">
            <a:extLst>
              <a:ext uri="{FF2B5EF4-FFF2-40B4-BE49-F238E27FC236}">
                <a16:creationId xmlns:a16="http://schemas.microsoft.com/office/drawing/2014/main" id="{948BD16E-1A43-8DE3-EB90-8594EE307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2CA5D-6DDA-AEB0-E96E-1330D405B75C}"/>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23891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3.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4.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AA918-DD37-F5EF-F21A-1BCB1467A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A3D68D-9875-0162-EC81-B02792079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823FE-52B7-6C30-960B-DE4478EC57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890235-3AE7-45E0-9334-E6014D36A9FD}" type="datetimeFigureOut">
              <a:rPr lang="en-US" smtClean="0"/>
              <a:t>2/6/2026</a:t>
            </a:fld>
            <a:endParaRPr lang="en-US"/>
          </a:p>
        </p:txBody>
      </p:sp>
      <p:sp>
        <p:nvSpPr>
          <p:cNvPr id="5" name="Footer Placeholder 4">
            <a:extLst>
              <a:ext uri="{FF2B5EF4-FFF2-40B4-BE49-F238E27FC236}">
                <a16:creationId xmlns:a16="http://schemas.microsoft.com/office/drawing/2014/main" id="{09612EB8-F607-E819-88C0-19F5EEA73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5014D1-E723-77F3-ADBB-5EA569B99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04D04C-77F2-4602-B1C1-536B5CC0425E}" type="slidenum">
              <a:rPr lang="en-US" smtClean="0"/>
              <a:t>‹#›</a:t>
            </a:fld>
            <a:endParaRPr lang="en-US"/>
          </a:p>
        </p:txBody>
      </p:sp>
    </p:spTree>
    <p:extLst>
      <p:ext uri="{BB962C8B-B14F-4D97-AF65-F5344CB8AC3E}">
        <p14:creationId xmlns:p14="http://schemas.microsoft.com/office/powerpoint/2010/main" val="340027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2/6/2026</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85195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E921BA-E5E9-D5FB-2B6D-75A0B70BE61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2B67FBC-E203-D41C-2E52-F277271E3DF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338061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10556" y="-11"/>
            <a:ext cx="3481704" cy="1106805"/>
          </a:xfrm>
          <a:custGeom>
            <a:avLst/>
            <a:gdLst/>
            <a:ahLst/>
            <a:cxnLst/>
            <a:rect l="l" t="t" r="r" b="b"/>
            <a:pathLst>
              <a:path w="3481704" h="1106805">
                <a:moveTo>
                  <a:pt x="3481152" y="0"/>
                </a:moveTo>
                <a:lnTo>
                  <a:pt x="0" y="0"/>
                </a:lnTo>
                <a:lnTo>
                  <a:pt x="0" y="602628"/>
                </a:lnTo>
                <a:lnTo>
                  <a:pt x="3481152" y="1106418"/>
                </a:lnTo>
                <a:lnTo>
                  <a:pt x="3481152" y="0"/>
                </a:lnTo>
                <a:close/>
              </a:path>
            </a:pathLst>
          </a:custGeom>
          <a:solidFill>
            <a:srgbClr val="95BCE1"/>
          </a:solidFill>
        </p:spPr>
        <p:txBody>
          <a:bodyPr wrap="square" lIns="0" tIns="0" rIns="0" bIns="0" rtlCol="0"/>
          <a:lstStyle/>
          <a:p>
            <a:endParaRPr/>
          </a:p>
        </p:txBody>
      </p:sp>
      <p:sp>
        <p:nvSpPr>
          <p:cNvPr id="17" name="bg object 17"/>
          <p:cNvSpPr/>
          <p:nvPr/>
        </p:nvSpPr>
        <p:spPr>
          <a:xfrm>
            <a:off x="0" y="-11"/>
            <a:ext cx="12192000" cy="1107440"/>
          </a:xfrm>
          <a:custGeom>
            <a:avLst/>
            <a:gdLst/>
            <a:ahLst/>
            <a:cxnLst/>
            <a:rect l="l" t="t" r="r" b="b"/>
            <a:pathLst>
              <a:path w="12192000" h="1107440">
                <a:moveTo>
                  <a:pt x="12191709" y="0"/>
                </a:moveTo>
                <a:lnTo>
                  <a:pt x="0" y="0"/>
                </a:lnTo>
                <a:lnTo>
                  <a:pt x="0" y="1107135"/>
                </a:lnTo>
                <a:lnTo>
                  <a:pt x="12191709" y="507702"/>
                </a:lnTo>
                <a:lnTo>
                  <a:pt x="12191709" y="0"/>
                </a:lnTo>
                <a:close/>
              </a:path>
            </a:pathLst>
          </a:custGeom>
          <a:solidFill>
            <a:srgbClr val="5B92D4"/>
          </a:solidFill>
        </p:spPr>
        <p:txBody>
          <a:bodyPr wrap="square" lIns="0" tIns="0" rIns="0" bIns="0" rtlCol="0"/>
          <a:lstStyle/>
          <a:p>
            <a:endParaRPr/>
          </a:p>
        </p:txBody>
      </p:sp>
      <p:sp>
        <p:nvSpPr>
          <p:cNvPr id="18" name="bg object 18"/>
          <p:cNvSpPr/>
          <p:nvPr/>
        </p:nvSpPr>
        <p:spPr>
          <a:xfrm>
            <a:off x="0" y="-11"/>
            <a:ext cx="12192000" cy="894080"/>
          </a:xfrm>
          <a:custGeom>
            <a:avLst/>
            <a:gdLst/>
            <a:ahLst/>
            <a:cxnLst/>
            <a:rect l="l" t="t" r="r" b="b"/>
            <a:pathLst>
              <a:path w="12192000" h="894080">
                <a:moveTo>
                  <a:pt x="12191709" y="0"/>
                </a:moveTo>
                <a:lnTo>
                  <a:pt x="0" y="0"/>
                </a:lnTo>
                <a:lnTo>
                  <a:pt x="0" y="893868"/>
                </a:lnTo>
                <a:lnTo>
                  <a:pt x="12191709" y="370083"/>
                </a:lnTo>
                <a:lnTo>
                  <a:pt x="12191709" y="0"/>
                </a:lnTo>
                <a:close/>
              </a:path>
            </a:pathLst>
          </a:custGeom>
          <a:solidFill>
            <a:srgbClr val="002D5E"/>
          </a:solidFill>
        </p:spPr>
        <p:txBody>
          <a:bodyPr wrap="square" lIns="0" tIns="0" rIns="0" bIns="0" rtlCol="0"/>
          <a:lstStyle/>
          <a:p>
            <a:endParaRPr/>
          </a:p>
        </p:txBody>
      </p:sp>
      <p:sp>
        <p:nvSpPr>
          <p:cNvPr id="2" name="Holder 2"/>
          <p:cNvSpPr>
            <a:spLocks noGrp="1"/>
          </p:cNvSpPr>
          <p:nvPr>
            <p:ph type="title"/>
          </p:nvPr>
        </p:nvSpPr>
        <p:spPr>
          <a:xfrm>
            <a:off x="3770757" y="2675890"/>
            <a:ext cx="7289165" cy="720725"/>
          </a:xfrm>
          <a:prstGeom prst="rect">
            <a:avLst/>
          </a:prstGeom>
        </p:spPr>
        <p:txBody>
          <a:bodyPr wrap="square" lIns="0" tIns="0" rIns="0" bIns="0">
            <a:spAutoFit/>
          </a:bodyPr>
          <a:lstStyle>
            <a:lvl1pPr>
              <a:defRPr sz="2400" b="1" i="0">
                <a:solidFill>
                  <a:srgbClr val="12501B"/>
                </a:solidFill>
                <a:latin typeface="Arial"/>
                <a:cs typeface="Arial"/>
              </a:defRPr>
            </a:lvl1pPr>
          </a:lstStyle>
          <a:p>
            <a:endParaRPr/>
          </a:p>
        </p:txBody>
      </p:sp>
      <p:sp>
        <p:nvSpPr>
          <p:cNvPr id="3" name="Holder 3"/>
          <p:cNvSpPr>
            <a:spLocks noGrp="1"/>
          </p:cNvSpPr>
          <p:nvPr>
            <p:ph type="body" idx="1"/>
          </p:nvPr>
        </p:nvSpPr>
        <p:spPr>
          <a:xfrm>
            <a:off x="579526" y="1901393"/>
            <a:ext cx="9376410" cy="3989704"/>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2/6/2026</a:t>
            </a:fld>
            <a:endParaRPr lang="en-US"/>
          </a:p>
        </p:txBody>
      </p:sp>
      <p:sp>
        <p:nvSpPr>
          <p:cNvPr id="6" name="Holder 6"/>
          <p:cNvSpPr>
            <a:spLocks noGrp="1"/>
          </p:cNvSpPr>
          <p:nvPr>
            <p:ph type="sldNum" sz="quarter" idx="7"/>
          </p:nvPr>
        </p:nvSpPr>
        <p:spPr>
          <a:xfrm>
            <a:off x="11650344" y="6690011"/>
            <a:ext cx="136525" cy="121284"/>
          </a:xfrm>
          <a:prstGeom prst="rect">
            <a:avLst/>
          </a:prstGeom>
        </p:spPr>
        <p:txBody>
          <a:bodyPr wrap="square" lIns="0" tIns="0" rIns="0" bIns="0">
            <a:spAutoFit/>
          </a:bodyPr>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41604086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epa.gov/green-building-tools-tribes/codes-guidance"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74.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3" Type="http://schemas.openxmlformats.org/officeDocument/2006/relationships/hyperlink" Target="mailto:Phillip.Gibson@dhhs.nc.gov" TargetMode="External"/><Relationship Id="rId2" Type="http://schemas.openxmlformats.org/officeDocument/2006/relationships/hyperlink" Target="http://www.radon.ncdhhs.gov/" TargetMode="Externa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hyperlink" Target="http://radonleaders.org/Portal/Toolkits"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4.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hyperlink" Target="http://www.mn.gov/radon" TargetMode="External"/><Relationship Id="rId2" Type="http://schemas.openxmlformats.org/officeDocument/2006/relationships/hyperlink" Target="mailto:joshua.kerber@state.mn.us" TargetMode="Externa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7116-D429-3997-7DFE-7387A4DAE56B}"/>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ED6969A2-5196-3E88-4D05-06EFCC086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51770CC5-AE4D-61B0-2996-737071EC1FB1}"/>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pic>
        <p:nvPicPr>
          <p:cNvPr id="6" name="Picture 5" descr="A blue text on a white background&#10;&#10;AI-generated content may be incorrect.">
            <a:extLst>
              <a:ext uri="{FF2B5EF4-FFF2-40B4-BE49-F238E27FC236}">
                <a16:creationId xmlns:a16="http://schemas.microsoft.com/office/drawing/2014/main" id="{57E5BB40-6EB9-B725-537B-C8A08EA3AF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5111" y="0"/>
            <a:ext cx="7377922" cy="2703443"/>
          </a:xfrm>
          <a:prstGeom prst="rect">
            <a:avLst/>
          </a:prstGeom>
        </p:spPr>
      </p:pic>
      <p:sp>
        <p:nvSpPr>
          <p:cNvPr id="7" name="TextBox 6">
            <a:extLst>
              <a:ext uri="{FF2B5EF4-FFF2-40B4-BE49-F238E27FC236}">
                <a16:creationId xmlns:a16="http://schemas.microsoft.com/office/drawing/2014/main" id="{76A1D8B8-DF1C-1B5B-BFD7-D7EB2FA20A36}"/>
              </a:ext>
            </a:extLst>
          </p:cNvPr>
          <p:cNvSpPr txBox="1"/>
          <p:nvPr/>
        </p:nvSpPr>
        <p:spPr>
          <a:xfrm>
            <a:off x="614362" y="3297145"/>
            <a:ext cx="10963275" cy="1446550"/>
          </a:xfrm>
          <a:prstGeom prst="rect">
            <a:avLst/>
          </a:prstGeom>
          <a:noFill/>
        </p:spPr>
        <p:txBody>
          <a:bodyPr wrap="square" rtlCol="0">
            <a:spAutoFit/>
          </a:bodyPr>
          <a:lstStyle/>
          <a:p>
            <a:pPr algn="ctr"/>
            <a:r>
              <a:rPr lang="en-US" sz="4400" b="1" dirty="0"/>
              <a:t>Strategies for Supporting the Adoption of Radon-Reducing Building Codes</a:t>
            </a:r>
          </a:p>
        </p:txBody>
      </p:sp>
      <p:sp>
        <p:nvSpPr>
          <p:cNvPr id="8" name="TextBox 7">
            <a:extLst>
              <a:ext uri="{FF2B5EF4-FFF2-40B4-BE49-F238E27FC236}">
                <a16:creationId xmlns:a16="http://schemas.microsoft.com/office/drawing/2014/main" id="{681FD0E1-ADB6-A1E2-AFAB-E11E412B42C0}"/>
              </a:ext>
            </a:extLst>
          </p:cNvPr>
          <p:cNvSpPr txBox="1"/>
          <p:nvPr/>
        </p:nvSpPr>
        <p:spPr>
          <a:xfrm>
            <a:off x="3581400" y="5107796"/>
            <a:ext cx="4781550" cy="830997"/>
          </a:xfrm>
          <a:prstGeom prst="rect">
            <a:avLst/>
          </a:prstGeom>
          <a:noFill/>
        </p:spPr>
        <p:txBody>
          <a:bodyPr wrap="square" rtlCol="0">
            <a:spAutoFit/>
          </a:bodyPr>
          <a:lstStyle/>
          <a:p>
            <a:pPr algn="ctr"/>
            <a:r>
              <a:rPr lang="en-US" sz="2400" b="1" dirty="0"/>
              <a:t>January 28, 2026</a:t>
            </a:r>
          </a:p>
          <a:p>
            <a:pPr algn="ctr"/>
            <a:r>
              <a:rPr lang="en-US" sz="2400" b="1" dirty="0"/>
              <a:t>2:00 p.m. (Eastern)</a:t>
            </a:r>
          </a:p>
        </p:txBody>
      </p:sp>
      <p:sp>
        <p:nvSpPr>
          <p:cNvPr id="9" name="TextBox 8">
            <a:extLst>
              <a:ext uri="{FF2B5EF4-FFF2-40B4-BE49-F238E27FC236}">
                <a16:creationId xmlns:a16="http://schemas.microsoft.com/office/drawing/2014/main" id="{57B059E8-091B-8373-AFD1-D00258C257B3}"/>
              </a:ext>
            </a:extLst>
          </p:cNvPr>
          <p:cNvSpPr txBox="1"/>
          <p:nvPr/>
        </p:nvSpPr>
        <p:spPr>
          <a:xfrm>
            <a:off x="0" y="2409825"/>
            <a:ext cx="12192000" cy="523220"/>
          </a:xfrm>
          <a:prstGeom prst="rect">
            <a:avLst/>
          </a:prstGeom>
          <a:solidFill>
            <a:schemeClr val="bg2">
              <a:lumMod val="90000"/>
            </a:schemeClr>
          </a:solidFill>
        </p:spPr>
        <p:txBody>
          <a:bodyPr wrap="square" rtlCol="0">
            <a:spAutoFit/>
          </a:bodyPr>
          <a:lstStyle/>
          <a:p>
            <a:pPr algn="ctr"/>
            <a:r>
              <a:rPr lang="en-US" sz="2800" b="1" dirty="0"/>
              <a:t>WEBINAR</a:t>
            </a:r>
          </a:p>
        </p:txBody>
      </p:sp>
    </p:spTree>
    <p:extLst>
      <p:ext uri="{BB962C8B-B14F-4D97-AF65-F5344CB8AC3E}">
        <p14:creationId xmlns:p14="http://schemas.microsoft.com/office/powerpoint/2010/main" val="106272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Vent Pipe and Soil Gas Retarder</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3" descr="O:\Ial\COMMON\RADON\Communications\Pictures\Image Archive_Rn\RRNC Pics\Poly and Sealing\Picture2.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2309" y="1865376"/>
            <a:ext cx="5379735" cy="4105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KerbeJ1\Desktop\Good Mitigation Pix\IMG_309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224" y="1865376"/>
            <a:ext cx="5283200" cy="410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8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Membranes</a:t>
            </a:r>
          </a:p>
        </p:txBody>
      </p:sp>
      <p:pic>
        <p:nvPicPr>
          <p:cNvPr id="2" name="Content Placeholder 1"/>
          <p:cNvPicPr>
            <a:picLocks noGrp="1" noChangeAspect="1"/>
          </p:cNvPicPr>
          <p:nvPr>
            <p:ph idx="1"/>
          </p:nvPr>
        </p:nvPicPr>
        <p:blipFill>
          <a:blip r:embed="rId2"/>
          <a:stretch>
            <a:fillRect/>
          </a:stretch>
        </p:blipFill>
        <p:spPr>
          <a:xfrm>
            <a:off x="643716" y="1874837"/>
            <a:ext cx="3973511" cy="3827694"/>
          </a:xfrm>
          <a:prstGeom prst="rect">
            <a:avLst/>
          </a:prstGeom>
        </p:spPr>
      </p:pic>
      <p:pic>
        <p:nvPicPr>
          <p:cNvPr id="6146" name="Picture 2" descr="http://nebula.wsimg.com/dd62291992a6cc2733274b5410a672a0?AccessKeyId=9754B45E1BC74C67CB18&amp;disposition=0&amp;alloworigin=1"/>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5170517" y="1703185"/>
            <a:ext cx="6589222" cy="49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Sealed Cold Joint and Other Openings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P101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2478" y="1470660"/>
            <a:ext cx="6858000" cy="4975860"/>
          </a:xfrm>
          <a:prstGeom prst="rect">
            <a:avLst/>
          </a:prstGeom>
          <a:noFill/>
        </p:spPr>
      </p:pic>
    </p:spTree>
    <p:extLst>
      <p:ext uri="{BB962C8B-B14F-4D97-AF65-F5344CB8AC3E}">
        <p14:creationId xmlns:p14="http://schemas.microsoft.com/office/powerpoint/2010/main" val="24679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Sealing Floor Cracks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50" y="1661816"/>
            <a:ext cx="5936525" cy="4456351"/>
          </a:xfrm>
        </p:spPr>
      </p:pic>
      <p:pic>
        <p:nvPicPr>
          <p:cNvPr id="7" name="Content Placeholder 6"/>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171039" y="1664864"/>
            <a:ext cx="5937834" cy="4453376"/>
          </a:xfrm>
        </p:spPr>
      </p:pic>
    </p:spTree>
    <p:extLst>
      <p:ext uri="{BB962C8B-B14F-4D97-AF65-F5344CB8AC3E}">
        <p14:creationId xmlns:p14="http://schemas.microsoft.com/office/powerpoint/2010/main" val="85289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Sump and Plumbing Knock Out</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8690" y="1551305"/>
            <a:ext cx="3882488" cy="5174246"/>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5636332" y="1669934"/>
            <a:ext cx="6339537" cy="4755804"/>
          </a:xfrm>
        </p:spPr>
      </p:pic>
    </p:spTree>
    <p:extLst>
      <p:ext uri="{BB962C8B-B14F-4D97-AF65-F5344CB8AC3E}">
        <p14:creationId xmlns:p14="http://schemas.microsoft.com/office/powerpoint/2010/main" val="47633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Sealants</a:t>
            </a:r>
          </a:p>
        </p:txBody>
      </p:sp>
      <p:pic>
        <p:nvPicPr>
          <p:cNvPr id="4098" name="Picture 2" descr="http://www.lowes.com/images/LCI/Planning/BuyingGuides/bg_CaulkBG_specialty_caul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9725" y="2057400"/>
            <a:ext cx="926581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Roof Flashing &amp; Electrical Junction Box</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Exhaust point above roof.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941832" y="1574409"/>
            <a:ext cx="4760776" cy="4602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erbeJ1\Desktop\Good Mitigation Pix\P109081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35040" y="1574409"/>
            <a:ext cx="5279726" cy="460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8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What’s Next?</a:t>
            </a:r>
          </a:p>
        </p:txBody>
      </p:sp>
      <p:sp>
        <p:nvSpPr>
          <p:cNvPr id="3" name="Content Placeholder 2"/>
          <p:cNvSpPr>
            <a:spLocks noGrp="1"/>
          </p:cNvSpPr>
          <p:nvPr>
            <p:ph idx="1"/>
          </p:nvPr>
        </p:nvSpPr>
        <p:spPr>
          <a:xfrm>
            <a:off x="371855" y="1424559"/>
            <a:ext cx="9629983" cy="3395599"/>
          </a:xfrm>
        </p:spPr>
        <p:txBody>
          <a:bodyPr/>
          <a:lstStyle/>
          <a:p>
            <a:pPr marL="0" indent="0">
              <a:buNone/>
            </a:pPr>
            <a:r>
              <a:rPr lang="en-US" sz="2400" dirty="0"/>
              <a:t>1) Add fan during construction, or</a:t>
            </a:r>
          </a:p>
          <a:p>
            <a:pPr marL="0" indent="0">
              <a:buNone/>
            </a:pPr>
            <a:r>
              <a:rPr lang="en-US" sz="2400" dirty="0"/>
              <a:t>2) Test for radon after occupancy--If elevated, activate the system</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Insulated pipe run and fan in attic.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0100" y="2552460"/>
            <a:ext cx="3771900" cy="4127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10100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73308" y="2542614"/>
            <a:ext cx="4724772" cy="4137586"/>
          </a:xfrm>
          <a:prstGeom prst="rect">
            <a:avLst/>
          </a:prstGeom>
          <a:noFill/>
        </p:spPr>
      </p:pic>
    </p:spTree>
    <p:extLst>
      <p:ext uri="{BB962C8B-B14F-4D97-AF65-F5344CB8AC3E}">
        <p14:creationId xmlns:p14="http://schemas.microsoft.com/office/powerpoint/2010/main" val="36654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Why Activate Passive Systems During Construction?</a:t>
            </a:r>
          </a:p>
        </p:txBody>
      </p:sp>
      <p:sp>
        <p:nvSpPr>
          <p:cNvPr id="3" name="Content Placeholder 2"/>
          <p:cNvSpPr>
            <a:spLocks noGrp="1"/>
          </p:cNvSpPr>
          <p:nvPr>
            <p:ph idx="1"/>
          </p:nvPr>
        </p:nvSpPr>
        <p:spPr>
          <a:xfrm>
            <a:off x="952107" y="1536193"/>
            <a:ext cx="10401693" cy="4820156"/>
          </a:xfrm>
        </p:spPr>
        <p:txBody>
          <a:bodyPr>
            <a:normAutofit fontScale="92500" lnSpcReduction="20000"/>
          </a:bodyPr>
          <a:lstStyle/>
          <a:p>
            <a:r>
              <a:rPr lang="en-US" sz="4400" dirty="0">
                <a:cs typeface="Times New Roman" pitchFamily="18" charset="0"/>
              </a:rPr>
              <a:t>Much lower radon level</a:t>
            </a:r>
          </a:p>
          <a:p>
            <a:r>
              <a:rPr lang="en-US" sz="4400" dirty="0">
                <a:cs typeface="Times New Roman" pitchFamily="18" charset="0"/>
              </a:rPr>
              <a:t>Addressing false sense of security</a:t>
            </a:r>
          </a:p>
          <a:p>
            <a:r>
              <a:rPr lang="en-US" sz="4400" dirty="0">
                <a:cs typeface="Times New Roman" pitchFamily="18" charset="0"/>
              </a:rPr>
              <a:t>Decreased liability by builders</a:t>
            </a:r>
          </a:p>
          <a:p>
            <a:r>
              <a:rPr lang="en-US" sz="4400" dirty="0">
                <a:cs typeface="Times New Roman" pitchFamily="18" charset="0"/>
              </a:rPr>
              <a:t>Very cost effective</a:t>
            </a:r>
          </a:p>
          <a:p>
            <a:pPr lvl="1"/>
            <a:r>
              <a:rPr lang="en-US" sz="4400" dirty="0">
                <a:cs typeface="Times New Roman" pitchFamily="18" charset="0"/>
              </a:rPr>
              <a:t>$200-$300 increased cost during construction</a:t>
            </a:r>
          </a:p>
          <a:p>
            <a:pPr lvl="1"/>
            <a:r>
              <a:rPr lang="en-US" sz="4400" dirty="0">
                <a:cs typeface="Times New Roman" pitchFamily="18" charset="0"/>
              </a:rPr>
              <a:t>~$1 per month to run an active system</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1985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Homes with Passive Systems</a:t>
            </a:r>
          </a:p>
        </p:txBody>
      </p:sp>
      <p:sp>
        <p:nvSpPr>
          <p:cNvPr id="3" name="Content Placeholder 2"/>
          <p:cNvSpPr>
            <a:spLocks noGrp="1"/>
          </p:cNvSpPr>
          <p:nvPr>
            <p:ph idx="1"/>
          </p:nvPr>
        </p:nvSpPr>
        <p:spPr>
          <a:xfrm>
            <a:off x="1527048" y="1536192"/>
            <a:ext cx="9826752" cy="4820157"/>
          </a:xfrm>
        </p:spPr>
        <p:txBody>
          <a:bodyPr>
            <a:normAutofit/>
          </a:bodyPr>
          <a:lstStyle/>
          <a:p>
            <a:r>
              <a:rPr lang="en-US" sz="3600" dirty="0"/>
              <a:t>806 homes tested</a:t>
            </a:r>
          </a:p>
          <a:p>
            <a:r>
              <a:rPr lang="en-US" sz="3600" dirty="0"/>
              <a:t>162 homes over 4 </a:t>
            </a:r>
            <a:r>
              <a:rPr lang="en-US" sz="3600" dirty="0" err="1"/>
              <a:t>pCi</a:t>
            </a:r>
            <a:r>
              <a:rPr lang="en-US" sz="3600" dirty="0"/>
              <a:t>/L (20%)</a:t>
            </a:r>
          </a:p>
          <a:p>
            <a:pPr lvl="1"/>
            <a:r>
              <a:rPr lang="en-US" sz="3200" dirty="0"/>
              <a:t>~40% existing MN homes over 4 </a:t>
            </a:r>
            <a:r>
              <a:rPr lang="en-US" sz="3200" dirty="0" err="1"/>
              <a:t>pCi</a:t>
            </a:r>
            <a:r>
              <a:rPr lang="en-US" sz="3200" dirty="0"/>
              <a:t>/L</a:t>
            </a:r>
          </a:p>
          <a:p>
            <a:r>
              <a:rPr lang="en-US" sz="3600" dirty="0"/>
              <a:t>1.9 </a:t>
            </a:r>
            <a:r>
              <a:rPr lang="en-US" sz="3600" dirty="0" err="1"/>
              <a:t>pCi</a:t>
            </a:r>
            <a:r>
              <a:rPr lang="en-US" sz="3600" dirty="0"/>
              <a:t>/L – average</a:t>
            </a:r>
          </a:p>
          <a:p>
            <a:pPr lvl="1"/>
            <a:r>
              <a:rPr lang="en-US" sz="3200" dirty="0"/>
              <a:t>3.1 </a:t>
            </a:r>
            <a:r>
              <a:rPr lang="en-US" sz="3200" dirty="0" err="1"/>
              <a:t>pCi</a:t>
            </a:r>
            <a:r>
              <a:rPr lang="en-US" sz="3200" dirty="0"/>
              <a:t>/L – average in all housing in these counties</a:t>
            </a:r>
          </a:p>
          <a:p>
            <a:r>
              <a:rPr lang="en-US" sz="3600" dirty="0"/>
              <a:t>38.2 </a:t>
            </a:r>
            <a:r>
              <a:rPr lang="en-US" sz="3600" dirty="0" err="1"/>
              <a:t>pCi</a:t>
            </a:r>
            <a:r>
              <a:rPr lang="en-US" sz="3600" dirty="0"/>
              <a:t>/L – highest result</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6427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DD969-0911-2118-8F10-FA6659B35157}"/>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42E6E2DD-42DF-7681-4DE2-CF2E88814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176C19DE-B83F-D95A-3B1C-8E04DBD0CFC6}"/>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4" name="TextBox 3">
            <a:extLst>
              <a:ext uri="{FF2B5EF4-FFF2-40B4-BE49-F238E27FC236}">
                <a16:creationId xmlns:a16="http://schemas.microsoft.com/office/drawing/2014/main" id="{1905DDF3-B56B-8BBB-F500-E4DFA237901E}"/>
              </a:ext>
            </a:extLst>
          </p:cNvPr>
          <p:cNvSpPr txBox="1"/>
          <p:nvPr/>
        </p:nvSpPr>
        <p:spPr>
          <a:xfrm>
            <a:off x="2580405" y="771632"/>
            <a:ext cx="8463802" cy="2339102"/>
          </a:xfrm>
          <a:prstGeom prst="rect">
            <a:avLst/>
          </a:prstGeom>
          <a:noFill/>
        </p:spPr>
        <p:txBody>
          <a:bodyPr wrap="square" rtlCol="0">
            <a:spAutoFit/>
          </a:bodyPr>
          <a:lstStyle/>
          <a:p>
            <a:r>
              <a:rPr lang="en-US" sz="3200" b="1" dirty="0"/>
              <a:t>Logistics:</a:t>
            </a:r>
          </a:p>
          <a:p>
            <a:pPr marL="285750" indent="-285750">
              <a:buFont typeface="Arial" panose="020B0604020202020204" pitchFamily="34" charset="0"/>
              <a:buChar char="•"/>
            </a:pPr>
            <a:r>
              <a:rPr lang="en-US" sz="3200" b="1" dirty="0"/>
              <a:t>This webinar is being recorded.</a:t>
            </a:r>
          </a:p>
          <a:p>
            <a:pPr marL="285750" indent="-285750">
              <a:buFont typeface="Arial" panose="020B0604020202020204" pitchFamily="34" charset="0"/>
              <a:buChar char="•"/>
            </a:pPr>
            <a:r>
              <a:rPr lang="en-US" sz="3200" b="1" dirty="0"/>
              <a:t>All attendees are muted.</a:t>
            </a:r>
          </a:p>
          <a:p>
            <a:pPr marL="285750" indent="-285750">
              <a:buFont typeface="Arial" panose="020B0604020202020204" pitchFamily="34" charset="0"/>
              <a:buChar char="•"/>
            </a:pPr>
            <a:r>
              <a:rPr lang="en-US" sz="3200" b="1" dirty="0"/>
              <a:t>Please add questions to chat.</a:t>
            </a:r>
          </a:p>
          <a:p>
            <a:endParaRPr lang="en-US" dirty="0"/>
          </a:p>
        </p:txBody>
      </p:sp>
      <p:sp>
        <p:nvSpPr>
          <p:cNvPr id="5" name="TextBox 4">
            <a:extLst>
              <a:ext uri="{FF2B5EF4-FFF2-40B4-BE49-F238E27FC236}">
                <a16:creationId xmlns:a16="http://schemas.microsoft.com/office/drawing/2014/main" id="{10AB0714-4C31-430A-6BDD-9A201DE29646}"/>
              </a:ext>
            </a:extLst>
          </p:cNvPr>
          <p:cNvSpPr txBox="1"/>
          <p:nvPr/>
        </p:nvSpPr>
        <p:spPr>
          <a:xfrm>
            <a:off x="2407024" y="196240"/>
            <a:ext cx="7422776" cy="707886"/>
          </a:xfrm>
          <a:prstGeom prst="rect">
            <a:avLst/>
          </a:prstGeom>
          <a:noFill/>
        </p:spPr>
        <p:txBody>
          <a:bodyPr wrap="square" rtlCol="0">
            <a:spAutoFit/>
          </a:bodyPr>
          <a:lstStyle/>
          <a:p>
            <a:pPr algn="ctr"/>
            <a:r>
              <a:rPr lang="en-US" sz="4000" b="1" u="sng" dirty="0"/>
              <a:t>WELCOME</a:t>
            </a:r>
          </a:p>
        </p:txBody>
      </p:sp>
      <p:sp>
        <p:nvSpPr>
          <p:cNvPr id="6" name="TextBox 5">
            <a:extLst>
              <a:ext uri="{FF2B5EF4-FFF2-40B4-BE49-F238E27FC236}">
                <a16:creationId xmlns:a16="http://schemas.microsoft.com/office/drawing/2014/main" id="{DF5B60BA-D057-B942-8F6B-820FF6CE5249}"/>
              </a:ext>
            </a:extLst>
          </p:cNvPr>
          <p:cNvSpPr txBox="1"/>
          <p:nvPr/>
        </p:nvSpPr>
        <p:spPr>
          <a:xfrm>
            <a:off x="167148" y="2933869"/>
            <a:ext cx="11857703" cy="3416320"/>
          </a:xfrm>
          <a:prstGeom prst="rect">
            <a:avLst/>
          </a:prstGeom>
          <a:solidFill>
            <a:schemeClr val="bg1">
              <a:lumMod val="85000"/>
            </a:schemeClr>
          </a:solidFill>
        </p:spPr>
        <p:txBody>
          <a:bodyPr wrap="square" rtlCol="0">
            <a:spAutoFit/>
          </a:bodyPr>
          <a:lstStyle/>
          <a:p>
            <a:r>
              <a:rPr lang="en-US" sz="2400" b="1" u="sng" dirty="0"/>
              <a:t>Target Audience</a:t>
            </a:r>
            <a:r>
              <a:rPr lang="en-US" sz="2400" b="1" dirty="0"/>
              <a:t>:   State and  Tribal Radon Programs</a:t>
            </a:r>
          </a:p>
          <a:p>
            <a:endParaRPr lang="en-US" sz="2400" b="1" dirty="0"/>
          </a:p>
          <a:p>
            <a:r>
              <a:rPr lang="en-US" sz="2400" b="1" u="sng" dirty="0"/>
              <a:t>Webinar Goal</a:t>
            </a:r>
            <a:r>
              <a:rPr lang="en-US" sz="2400" b="1" dirty="0"/>
              <a:t>:  The goal of this webinar is to increase state and tribal radon programs' knowledge and understanding of radon-reducing new construction techniques and the International Residential Code/Appendix F/AF/BE - "Radon Control Methods in New Construction".   Ideas and examples will be shared for conducting outreach and education to code officials to support the adoption of radon building codes.  Attendees will be provided with resources to support this effort.</a:t>
            </a:r>
          </a:p>
        </p:txBody>
      </p:sp>
    </p:spTree>
    <p:extLst>
      <p:ext uri="{BB962C8B-B14F-4D97-AF65-F5344CB8AC3E}">
        <p14:creationId xmlns:p14="http://schemas.microsoft.com/office/powerpoint/2010/main" val="170993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Homes with Fans Added by Homeowner</a:t>
            </a:r>
          </a:p>
        </p:txBody>
      </p:sp>
      <p:sp>
        <p:nvSpPr>
          <p:cNvPr id="3" name="Content Placeholder 2"/>
          <p:cNvSpPr>
            <a:spLocks noGrp="1"/>
          </p:cNvSpPr>
          <p:nvPr>
            <p:ph idx="1"/>
          </p:nvPr>
        </p:nvSpPr>
        <p:spPr>
          <a:xfrm>
            <a:off x="1399032" y="1554480"/>
            <a:ext cx="7153656" cy="4801869"/>
          </a:xfrm>
        </p:spPr>
        <p:txBody>
          <a:bodyPr>
            <a:normAutofit fontScale="92500"/>
          </a:bodyPr>
          <a:lstStyle/>
          <a:p>
            <a:r>
              <a:rPr lang="en-US" sz="3600" dirty="0"/>
              <a:t>72 homes activated</a:t>
            </a:r>
          </a:p>
          <a:p>
            <a:pPr lvl="1"/>
            <a:r>
              <a:rPr lang="en-US" sz="3600" dirty="0"/>
              <a:t>70 homes under 4pCi/L </a:t>
            </a:r>
          </a:p>
          <a:p>
            <a:pPr lvl="2"/>
            <a:r>
              <a:rPr lang="en-US" sz="3000" dirty="0"/>
              <a:t>Two homes over 4.0 </a:t>
            </a:r>
            <a:r>
              <a:rPr lang="en-US" sz="3000" dirty="0" err="1"/>
              <a:t>pCi</a:t>
            </a:r>
            <a:r>
              <a:rPr lang="en-US" sz="3000" dirty="0"/>
              <a:t>/L</a:t>
            </a:r>
          </a:p>
          <a:p>
            <a:pPr lvl="3"/>
            <a:r>
              <a:rPr lang="en-US" sz="2700" dirty="0"/>
              <a:t>Sealing details ignored</a:t>
            </a:r>
          </a:p>
          <a:p>
            <a:pPr lvl="3"/>
            <a:r>
              <a:rPr lang="en-US" sz="2700" dirty="0"/>
              <a:t>Once sealed, radon was greatly reduced</a:t>
            </a:r>
          </a:p>
          <a:p>
            <a:pPr lvl="1"/>
            <a:r>
              <a:rPr lang="en-US" sz="3600" dirty="0"/>
              <a:t>0.3 </a:t>
            </a:r>
            <a:r>
              <a:rPr lang="en-US" sz="3600" dirty="0" err="1"/>
              <a:t>pCi</a:t>
            </a:r>
            <a:r>
              <a:rPr lang="en-US" sz="3600" dirty="0"/>
              <a:t>/L –  average</a:t>
            </a:r>
          </a:p>
          <a:p>
            <a:pPr lvl="1"/>
            <a:r>
              <a:rPr lang="en-US" sz="3600" dirty="0"/>
              <a:t>94.2% – average reduction</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947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152400"/>
            <a:ext cx="10949763" cy="914400"/>
          </a:xfrm>
        </p:spPr>
        <p:txBody>
          <a:bodyPr>
            <a:normAutofit fontScale="90000"/>
          </a:bodyPr>
          <a:lstStyle/>
          <a:p>
            <a:r>
              <a:rPr lang="en-US" dirty="0"/>
              <a:t>What Building/Code officials Need to </a:t>
            </a:r>
            <a:br>
              <a:rPr lang="en-US" dirty="0"/>
            </a:br>
            <a:r>
              <a:rPr lang="en-US" dirty="0"/>
              <a:t>Know About Radon in New Dwellings</a:t>
            </a:r>
          </a:p>
        </p:txBody>
      </p:sp>
      <p:sp>
        <p:nvSpPr>
          <p:cNvPr id="3" name="Content Placeholder 2"/>
          <p:cNvSpPr>
            <a:spLocks noGrp="1"/>
          </p:cNvSpPr>
          <p:nvPr>
            <p:ph idx="1"/>
          </p:nvPr>
        </p:nvSpPr>
        <p:spPr>
          <a:xfrm>
            <a:off x="838200" y="1435395"/>
            <a:ext cx="10515600" cy="4920954"/>
          </a:xfrm>
        </p:spPr>
        <p:txBody>
          <a:bodyPr>
            <a:noAutofit/>
          </a:bodyPr>
          <a:lstStyle/>
          <a:p>
            <a:r>
              <a:rPr lang="en-US" sz="3600" dirty="0"/>
              <a:t>Most common mistakes by builders</a:t>
            </a:r>
          </a:p>
          <a:p>
            <a:pPr lvl="1"/>
            <a:r>
              <a:rPr lang="en-US" sz="3200" dirty="0"/>
              <a:t>Overlooked details</a:t>
            </a:r>
          </a:p>
          <a:p>
            <a:pPr lvl="2"/>
            <a:r>
              <a:rPr lang="en-US" sz="2400" dirty="0"/>
              <a:t>No sealing of cracks and joints – </a:t>
            </a:r>
            <a:r>
              <a:rPr lang="en-US" sz="2400" b="1" u="sng" dirty="0"/>
              <a:t>most important</a:t>
            </a:r>
          </a:p>
          <a:p>
            <a:pPr lvl="2"/>
            <a:r>
              <a:rPr lang="en-US" sz="2400" dirty="0"/>
              <a:t>No room to add a fan in attic</a:t>
            </a:r>
          </a:p>
          <a:p>
            <a:pPr lvl="2"/>
            <a:r>
              <a:rPr lang="en-US" sz="2400" dirty="0"/>
              <a:t>No suction pit or connection to gas-permeable layer</a:t>
            </a:r>
          </a:p>
          <a:p>
            <a:pPr lvl="1"/>
            <a:r>
              <a:rPr lang="en-US" sz="3200" dirty="0"/>
              <a:t>Little to No radon testing being conducted</a:t>
            </a:r>
          </a:p>
          <a:p>
            <a:pPr lvl="2"/>
            <a:r>
              <a:rPr lang="en-US" sz="2800" dirty="0"/>
              <a:t>False sense of security for owner/occupant</a:t>
            </a:r>
          </a:p>
          <a:p>
            <a:pPr lvl="2"/>
            <a:r>
              <a:rPr lang="en-US" sz="2800" dirty="0"/>
              <a:t>All new homes need to be tested</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1/12/2019</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4342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5988-148F-15B8-7D39-0FCC4C28333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3EEC46-8B7B-C33E-505F-AB01B40E9EB4}"/>
              </a:ext>
            </a:extLst>
          </p:cNvPr>
          <p:cNvSpPr txBox="1"/>
          <p:nvPr/>
        </p:nvSpPr>
        <p:spPr>
          <a:xfrm>
            <a:off x="900954" y="1398493"/>
            <a:ext cx="1044507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Overview of IRC Appendix BE/AF/F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Current Status of Radon Control Adoptions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Jane Malone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National Policy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Indoor Environments Association</a:t>
            </a:r>
          </a:p>
        </p:txBody>
      </p:sp>
      <p:pic>
        <p:nvPicPr>
          <p:cNvPr id="5" name="Google Shape;196;p2" descr="A close up of a logo&#10;&#10;AI-generated content may be incorrect.">
            <a:extLst>
              <a:ext uri="{FF2B5EF4-FFF2-40B4-BE49-F238E27FC236}">
                <a16:creationId xmlns:a16="http://schemas.microsoft.com/office/drawing/2014/main" id="{4C2F5878-58B2-A26D-B085-ED8169DE14E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11913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E385-5BFD-4654-EFB0-7819A8124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E3F40-7DB1-E2FB-6257-39B3B7B4FFB6}"/>
              </a:ext>
            </a:extLst>
          </p:cNvPr>
          <p:cNvSpPr>
            <a:spLocks noGrp="1"/>
          </p:cNvSpPr>
          <p:nvPr>
            <p:ph type="title"/>
          </p:nvPr>
        </p:nvSpPr>
        <p:spPr/>
        <p:txBody>
          <a:bodyPr/>
          <a:lstStyle/>
          <a:p>
            <a:pPr algn="ctr"/>
            <a:r>
              <a:rPr lang="en-US" dirty="0"/>
              <a:t>International Code Council</a:t>
            </a:r>
          </a:p>
        </p:txBody>
      </p:sp>
      <p:sp>
        <p:nvSpPr>
          <p:cNvPr id="3" name="Content Placeholder 2">
            <a:extLst>
              <a:ext uri="{FF2B5EF4-FFF2-40B4-BE49-F238E27FC236}">
                <a16:creationId xmlns:a16="http://schemas.microsoft.com/office/drawing/2014/main" id="{A0434F14-BD3F-668B-D3F3-5EACBF7670F6}"/>
              </a:ext>
            </a:extLst>
          </p:cNvPr>
          <p:cNvSpPr>
            <a:spLocks noGrp="1"/>
          </p:cNvSpPr>
          <p:nvPr>
            <p:ph idx="1"/>
          </p:nvPr>
        </p:nvSpPr>
        <p:spPr>
          <a:xfrm>
            <a:off x="838200" y="1486666"/>
            <a:ext cx="11193780" cy="4698683"/>
          </a:xfrm>
        </p:spPr>
        <p:txBody>
          <a:bodyPr>
            <a:normAutofit/>
          </a:bodyPr>
          <a:lstStyle/>
          <a:p>
            <a:pPr marL="0" indent="0">
              <a:buNone/>
            </a:pPr>
            <a:r>
              <a:rPr lang="en-US" dirty="0"/>
              <a:t>The ICC maintains the model codes:</a:t>
            </a:r>
          </a:p>
          <a:p>
            <a:r>
              <a:rPr lang="en-US" dirty="0"/>
              <a:t>International Residential Code (IRC): 1- and 2-family dwellings/ townhomes –  home of the radon appendix </a:t>
            </a:r>
          </a:p>
          <a:p>
            <a:r>
              <a:rPr lang="en-US" dirty="0"/>
              <a:t>International Building Code (IBC) – non-residential, larger residential </a:t>
            </a:r>
          </a:p>
          <a:p>
            <a:r>
              <a:rPr lang="en-US" dirty="0"/>
              <a:t>Mechanical (IMC), Plumbing (IPC), etc. – “Family of Codes”</a:t>
            </a:r>
          </a:p>
          <a:p>
            <a:pPr marL="0" indent="0">
              <a:buNone/>
            </a:pPr>
            <a:r>
              <a:rPr lang="en-US" dirty="0"/>
              <a:t>Each model code is updated every three years</a:t>
            </a:r>
          </a:p>
          <a:p>
            <a:r>
              <a:rPr lang="en-US" dirty="0"/>
              <a:t>ICC manages the code development committees and hearings</a:t>
            </a:r>
          </a:p>
          <a:p>
            <a:r>
              <a:rPr lang="en-US" dirty="0"/>
              <a:t>Final decision is made by voting ICC members – code officials</a:t>
            </a:r>
          </a:p>
          <a:p>
            <a:pPr lvl="1"/>
            <a:r>
              <a:rPr lang="en-US" dirty="0"/>
              <a:t>Open participation and stakeholder balance: limited</a:t>
            </a:r>
          </a:p>
          <a:p>
            <a:endParaRPr lang="en-US" dirty="0"/>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2407AFC9-CF7E-990F-57D6-869B3070D7B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82679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94EFC-1BCC-CF6C-4468-59045482F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B910D-D85E-4ED9-8B0D-985A3B492DD5}"/>
              </a:ext>
            </a:extLst>
          </p:cNvPr>
          <p:cNvSpPr>
            <a:spLocks noGrp="1"/>
          </p:cNvSpPr>
          <p:nvPr>
            <p:ph type="title"/>
          </p:nvPr>
        </p:nvSpPr>
        <p:spPr/>
        <p:txBody>
          <a:bodyPr/>
          <a:lstStyle/>
          <a:p>
            <a:pPr algn="ctr"/>
            <a:r>
              <a:rPr lang="en-US" dirty="0"/>
              <a:t>International Code Council and Appendix F</a:t>
            </a:r>
          </a:p>
        </p:txBody>
      </p:sp>
      <p:sp>
        <p:nvSpPr>
          <p:cNvPr id="3" name="Content Placeholder 2">
            <a:extLst>
              <a:ext uri="{FF2B5EF4-FFF2-40B4-BE49-F238E27FC236}">
                <a16:creationId xmlns:a16="http://schemas.microsoft.com/office/drawing/2014/main" id="{2815ED6F-52E9-ECB7-7FB7-D610B4D24273}"/>
              </a:ext>
            </a:extLst>
          </p:cNvPr>
          <p:cNvSpPr>
            <a:spLocks noGrp="1"/>
          </p:cNvSpPr>
          <p:nvPr>
            <p:ph idx="1"/>
          </p:nvPr>
        </p:nvSpPr>
        <p:spPr>
          <a:xfrm>
            <a:off x="838200" y="1794192"/>
            <a:ext cx="11193780" cy="4698683"/>
          </a:xfrm>
        </p:spPr>
        <p:txBody>
          <a:bodyPr>
            <a:normAutofit/>
          </a:bodyPr>
          <a:lstStyle/>
          <a:p>
            <a:r>
              <a:rPr lang="en-US" dirty="0"/>
              <a:t>Appendix F, like other code appendices, is optional</a:t>
            </a:r>
          </a:p>
          <a:p>
            <a:pPr lvl="1"/>
            <a:r>
              <a:rPr lang="en-US" dirty="0"/>
              <a:t>“The provisions contained in this appendix are not mandatory unless specifically referenced in the adopting ordinance”</a:t>
            </a:r>
          </a:p>
          <a:p>
            <a:pPr lvl="1"/>
            <a:r>
              <a:rPr lang="en-US" dirty="0"/>
              <a:t>Proactive AHJ decision is needed</a:t>
            </a:r>
          </a:p>
          <a:p>
            <a:r>
              <a:rPr lang="en-US" dirty="0"/>
              <a:t>Advocates have tried to move radon into the body of the code</a:t>
            </a:r>
          </a:p>
          <a:p>
            <a:pPr lvl="1"/>
            <a:r>
              <a:rPr lang="en-US" dirty="0"/>
              <a:t>No success yet, or on the horizon</a:t>
            </a:r>
          </a:p>
          <a:p>
            <a:endParaRPr lang="en-US" dirty="0"/>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B7C72CA7-DB7D-F8BC-A8BE-C5D8CD629F4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1491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E88FB-424E-C360-2FD4-D1125F82A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1604E-0488-D610-B0FF-380960047D0B}"/>
              </a:ext>
            </a:extLst>
          </p:cNvPr>
          <p:cNvSpPr>
            <a:spLocks noGrp="1"/>
          </p:cNvSpPr>
          <p:nvPr>
            <p:ph type="title"/>
          </p:nvPr>
        </p:nvSpPr>
        <p:spPr>
          <a:xfrm>
            <a:off x="838200" y="365125"/>
            <a:ext cx="10711070" cy="1325563"/>
          </a:xfrm>
        </p:spPr>
        <p:txBody>
          <a:bodyPr/>
          <a:lstStyle/>
          <a:p>
            <a:r>
              <a:rPr lang="en-US" dirty="0"/>
              <a:t>Appendix F Radon Control Methods - Contents</a:t>
            </a:r>
          </a:p>
        </p:txBody>
      </p:sp>
      <p:sp>
        <p:nvSpPr>
          <p:cNvPr id="3" name="Content Placeholder 2">
            <a:extLst>
              <a:ext uri="{FF2B5EF4-FFF2-40B4-BE49-F238E27FC236}">
                <a16:creationId xmlns:a16="http://schemas.microsoft.com/office/drawing/2014/main" id="{8B712C7D-36B6-4352-C3E0-E94F9003FEC5}"/>
              </a:ext>
            </a:extLst>
          </p:cNvPr>
          <p:cNvSpPr>
            <a:spLocks noGrp="1"/>
          </p:cNvSpPr>
          <p:nvPr>
            <p:ph idx="1"/>
          </p:nvPr>
        </p:nvSpPr>
        <p:spPr>
          <a:xfrm>
            <a:off x="838200" y="1660338"/>
            <a:ext cx="10515600" cy="4351338"/>
          </a:xfrm>
        </p:spPr>
        <p:txBody>
          <a:bodyPr>
            <a:normAutofit/>
          </a:bodyPr>
          <a:lstStyle/>
          <a:p>
            <a:r>
              <a:rPr lang="en-US" dirty="0"/>
              <a:t>Subfloor preparation – aggregate or sand with geotextile matting</a:t>
            </a:r>
          </a:p>
          <a:p>
            <a:r>
              <a:rPr lang="en-US" dirty="0"/>
              <a:t>Soil-gas retarder below slab </a:t>
            </a:r>
          </a:p>
          <a:p>
            <a:r>
              <a:rPr lang="en-US" dirty="0"/>
              <a:t>Entry routes, floor openings, concrete joints, foundation sealed</a:t>
            </a:r>
          </a:p>
          <a:p>
            <a:r>
              <a:rPr lang="en-US" dirty="0"/>
              <a:t>For crawl spaces: ventilation, soil-gas retarder on top of the soil</a:t>
            </a:r>
          </a:p>
          <a:p>
            <a:r>
              <a:rPr lang="en-US" dirty="0"/>
              <a:t>Vent pipe carrying radon from under the slab / crawl space membrane to above the roof</a:t>
            </a:r>
          </a:p>
          <a:p>
            <a:r>
              <a:rPr lang="en-US" dirty="0"/>
              <a:t>Vent pipe labeled, accessible in the attic</a:t>
            </a:r>
          </a:p>
          <a:p>
            <a:r>
              <a:rPr lang="en-US" dirty="0"/>
              <a:t>Power source for fan in the attic</a:t>
            </a:r>
          </a:p>
        </p:txBody>
      </p:sp>
      <p:pic>
        <p:nvPicPr>
          <p:cNvPr id="4" name="Google Shape;196;p2" descr="A close up of a logo&#10;&#10;AI-generated content may be incorrect.">
            <a:extLst>
              <a:ext uri="{FF2B5EF4-FFF2-40B4-BE49-F238E27FC236}">
                <a16:creationId xmlns:a16="http://schemas.microsoft.com/office/drawing/2014/main" id="{396300E3-BBDA-E983-D416-5B8FCDEB14A7}"/>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58262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D9FB-C3CF-9E00-CE1C-4F4371659FAB}"/>
              </a:ext>
            </a:extLst>
          </p:cNvPr>
          <p:cNvSpPr>
            <a:spLocks noGrp="1"/>
          </p:cNvSpPr>
          <p:nvPr>
            <p:ph type="title"/>
          </p:nvPr>
        </p:nvSpPr>
        <p:spPr>
          <a:xfrm>
            <a:off x="838200" y="365125"/>
            <a:ext cx="10515600" cy="1128395"/>
          </a:xfrm>
        </p:spPr>
        <p:txBody>
          <a:bodyPr>
            <a:normAutofit fontScale="90000"/>
          </a:bodyPr>
          <a:lstStyle/>
          <a:p>
            <a:pPr algn="ctr"/>
            <a:r>
              <a:rPr lang="en-US" dirty="0"/>
              <a:t>Appendix F Radon Control Methods - Evolution</a:t>
            </a:r>
          </a:p>
        </p:txBody>
      </p:sp>
      <p:sp>
        <p:nvSpPr>
          <p:cNvPr id="3" name="Content Placeholder 2">
            <a:extLst>
              <a:ext uri="{FF2B5EF4-FFF2-40B4-BE49-F238E27FC236}">
                <a16:creationId xmlns:a16="http://schemas.microsoft.com/office/drawing/2014/main" id="{6073816A-83E2-B3D7-3B8A-A26DF92AEBF0}"/>
              </a:ext>
            </a:extLst>
          </p:cNvPr>
          <p:cNvSpPr>
            <a:spLocks noGrp="1"/>
          </p:cNvSpPr>
          <p:nvPr>
            <p:ph idx="1"/>
          </p:nvPr>
        </p:nvSpPr>
        <p:spPr>
          <a:xfrm>
            <a:off x="838200" y="1493520"/>
            <a:ext cx="10515600" cy="4861560"/>
          </a:xfrm>
        </p:spPr>
        <p:txBody>
          <a:bodyPr>
            <a:normAutofit lnSpcReduction="10000"/>
          </a:bodyPr>
          <a:lstStyle/>
          <a:p>
            <a:r>
              <a:rPr lang="en-US" dirty="0"/>
              <a:t> Developed 1993-1995 by code officials, EPA, builders</a:t>
            </a:r>
          </a:p>
          <a:p>
            <a:r>
              <a:rPr lang="en-US" dirty="0"/>
              <a:t> Unchanged until 2021 code when testing requirement was added</a:t>
            </a:r>
          </a:p>
          <a:p>
            <a:r>
              <a:rPr lang="en-US" dirty="0"/>
              <a:t> Minor change in 2024 code (to allow option for certain soils)</a:t>
            </a:r>
          </a:p>
          <a:p>
            <a:r>
              <a:rPr lang="en-US" dirty="0"/>
              <a:t> Four changes in 2028 code: 	</a:t>
            </a:r>
          </a:p>
          <a:p>
            <a:pPr lvl="1"/>
            <a:r>
              <a:rPr lang="en-US" dirty="0"/>
              <a:t>Radon zone map and zone 1 county list – deleted</a:t>
            </a:r>
          </a:p>
          <a:p>
            <a:pPr lvl="1"/>
            <a:r>
              <a:rPr lang="en-US" dirty="0"/>
              <a:t>Option to follow ANSI-AARST RRNC – added</a:t>
            </a:r>
          </a:p>
          <a:p>
            <a:pPr lvl="1"/>
            <a:r>
              <a:rPr lang="en-US" dirty="0"/>
              <a:t>Cylindrical space to allow room for fan in attic – added</a:t>
            </a:r>
          </a:p>
          <a:p>
            <a:pPr lvl="1"/>
            <a:r>
              <a:rPr lang="en-US" dirty="0"/>
              <a:t>Horizontal pipe inserted on both sides of the tee fitting – added</a:t>
            </a:r>
          </a:p>
          <a:p>
            <a:pPr marL="0" indent="0">
              <a:buNone/>
            </a:pPr>
            <a:r>
              <a:rPr lang="en-US" dirty="0"/>
              <a:t>Name Changes </a:t>
            </a:r>
          </a:p>
          <a:p>
            <a:pPr lvl="1"/>
            <a:r>
              <a:rPr lang="en-US" dirty="0"/>
              <a:t>2021 renamed Appendix AF</a:t>
            </a:r>
          </a:p>
          <a:p>
            <a:pPr lvl="1"/>
            <a:r>
              <a:rPr lang="en-US" dirty="0"/>
              <a:t>2024 renamed Appendix BE</a:t>
            </a:r>
          </a:p>
        </p:txBody>
      </p:sp>
      <p:pic>
        <p:nvPicPr>
          <p:cNvPr id="4" name="Google Shape;196;p2" descr="A close up of a logo&#10;&#10;AI-generated content may be incorrect.">
            <a:extLst>
              <a:ext uri="{FF2B5EF4-FFF2-40B4-BE49-F238E27FC236}">
                <a16:creationId xmlns:a16="http://schemas.microsoft.com/office/drawing/2014/main" id="{E2E23301-F8D3-550D-3288-F48FE88D168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274317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32C9-082F-159F-692C-3461C7781888}"/>
              </a:ext>
            </a:extLst>
          </p:cNvPr>
          <p:cNvSpPr>
            <a:spLocks noGrp="1"/>
          </p:cNvSpPr>
          <p:nvPr>
            <p:ph type="title"/>
          </p:nvPr>
        </p:nvSpPr>
        <p:spPr/>
        <p:txBody>
          <a:bodyPr/>
          <a:lstStyle/>
          <a:p>
            <a:r>
              <a:rPr lang="en-US" dirty="0"/>
              <a:t>2021 IRC </a:t>
            </a:r>
            <a:r>
              <a:rPr lang="el-GR" dirty="0"/>
              <a:t>Δ</a:t>
            </a:r>
            <a:r>
              <a:rPr lang="en-US" dirty="0"/>
              <a:t>: Testing Requirement Added</a:t>
            </a:r>
          </a:p>
        </p:txBody>
      </p:sp>
      <p:sp>
        <p:nvSpPr>
          <p:cNvPr id="3" name="Content Placeholder 2">
            <a:extLst>
              <a:ext uri="{FF2B5EF4-FFF2-40B4-BE49-F238E27FC236}">
                <a16:creationId xmlns:a16="http://schemas.microsoft.com/office/drawing/2014/main" id="{262BA504-42AD-187E-3AEB-DC8A608BCC30}"/>
              </a:ext>
            </a:extLst>
          </p:cNvPr>
          <p:cNvSpPr>
            <a:spLocks noGrp="1"/>
          </p:cNvSpPr>
          <p:nvPr>
            <p:ph idx="1"/>
          </p:nvPr>
        </p:nvSpPr>
        <p:spPr>
          <a:xfrm>
            <a:off x="968829" y="1529197"/>
            <a:ext cx="10515600" cy="4740973"/>
          </a:xfrm>
        </p:spPr>
        <p:txBody>
          <a:bodyPr>
            <a:normAutofit fontScale="92500" lnSpcReduction="10000"/>
          </a:bodyPr>
          <a:lstStyle/>
          <a:p>
            <a:pPr>
              <a:buFont typeface="Wingdings" panose="05000000000000000000" pitchFamily="2" charset="2"/>
              <a:buChar char="q"/>
            </a:pPr>
            <a:r>
              <a:rPr lang="en-US" sz="3200" dirty="0"/>
              <a:t> Testing shall be performed ..</a:t>
            </a:r>
          </a:p>
          <a:p>
            <a:pPr marL="342900" indent="-342900"/>
            <a:r>
              <a:rPr lang="en-US" dirty="0"/>
              <a:t>After the dwelling passes its air tightness test / HVAC install complete</a:t>
            </a:r>
          </a:p>
          <a:p>
            <a:pPr marL="800100" lvl="1" indent="-342900"/>
            <a:r>
              <a:rPr lang="en-US" dirty="0"/>
              <a:t>Areas w/ different HVAC systems shall be tested separately</a:t>
            </a:r>
          </a:p>
          <a:p>
            <a:pPr marL="342900" indent="-342900"/>
            <a:r>
              <a:rPr lang="en-US" dirty="0"/>
              <a:t>Not less than 48 hours duration</a:t>
            </a:r>
          </a:p>
          <a:p>
            <a:pPr marL="342900" indent="-342900"/>
            <a:r>
              <a:rPr lang="en-US" dirty="0"/>
              <a:t>Under closed house conditions</a:t>
            </a:r>
          </a:p>
          <a:p>
            <a:pPr marL="342900" indent="-342900"/>
            <a:r>
              <a:rPr lang="en-US" dirty="0"/>
              <a:t>By a builder, design professional, or approved 3</a:t>
            </a:r>
            <a:r>
              <a:rPr lang="en-US" baseline="30000" dirty="0"/>
              <a:t>rd</a:t>
            </a:r>
            <a:r>
              <a:rPr lang="en-US" dirty="0"/>
              <a:t> party</a:t>
            </a:r>
          </a:p>
          <a:p>
            <a:pPr marL="800100" lvl="1" indent="-342900"/>
            <a:r>
              <a:rPr lang="en-US" dirty="0"/>
              <a:t>Using a commercially available test kit </a:t>
            </a:r>
          </a:p>
          <a:p>
            <a:pPr marL="800100" lvl="1" indent="-342900"/>
            <a:r>
              <a:rPr lang="en-US" b="1" dirty="0"/>
              <a:t>By an approved 3</a:t>
            </a:r>
            <a:r>
              <a:rPr lang="en-US" b="1" baseline="30000" dirty="0"/>
              <a:t>rd</a:t>
            </a:r>
            <a:r>
              <a:rPr lang="en-US" b="1" dirty="0"/>
              <a:t> party using a CRM </a:t>
            </a:r>
          </a:p>
          <a:p>
            <a:pPr>
              <a:buFont typeface="Wingdings" panose="05000000000000000000" pitchFamily="2" charset="2"/>
              <a:buChar char="q"/>
            </a:pPr>
            <a:r>
              <a:rPr lang="en-US" b="1" dirty="0"/>
              <a:t> Results less than 4 pCi/L shall be provided to code official</a:t>
            </a:r>
          </a:p>
          <a:p>
            <a:r>
              <a:rPr lang="en-US" dirty="0"/>
              <a:t>Where test result is </a:t>
            </a:r>
            <a:r>
              <a:rPr lang="en-US" u="sng" dirty="0"/>
              <a:t>&gt;</a:t>
            </a:r>
            <a:r>
              <a:rPr lang="en-US" dirty="0"/>
              <a:t> 4 pCi/L:</a:t>
            </a:r>
          </a:p>
          <a:p>
            <a:pPr marL="800100" lvl="1" indent="-342900"/>
            <a:r>
              <a:rPr lang="en-US" sz="2600" dirty="0"/>
              <a:t>fan shall be installed, system modified until less than 4 pCi/L</a:t>
            </a:r>
          </a:p>
        </p:txBody>
      </p:sp>
      <p:pic>
        <p:nvPicPr>
          <p:cNvPr id="5" name="Google Shape;196;p2" descr="A close up of a logo&#10;&#10;AI-generated content may be incorrect.">
            <a:extLst>
              <a:ext uri="{FF2B5EF4-FFF2-40B4-BE49-F238E27FC236}">
                <a16:creationId xmlns:a16="http://schemas.microsoft.com/office/drawing/2014/main" id="{8F28E8FF-F302-B903-6C19-794B691AB55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571613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FD477-358A-1F90-1F86-502A073F9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612BA-D99C-AA1F-2A1C-CA7CD0E20038}"/>
              </a:ext>
            </a:extLst>
          </p:cNvPr>
          <p:cNvSpPr>
            <a:spLocks noGrp="1"/>
          </p:cNvSpPr>
          <p:nvPr>
            <p:ph type="title"/>
          </p:nvPr>
        </p:nvSpPr>
        <p:spPr>
          <a:xfrm>
            <a:off x="838200" y="365126"/>
            <a:ext cx="10927080" cy="1015806"/>
          </a:xfrm>
        </p:spPr>
        <p:txBody>
          <a:bodyPr/>
          <a:lstStyle/>
          <a:p>
            <a:r>
              <a:rPr lang="en-US" dirty="0"/>
              <a:t>2028 IRC </a:t>
            </a:r>
            <a:r>
              <a:rPr lang="el-GR" dirty="0"/>
              <a:t>Δ</a:t>
            </a:r>
            <a:r>
              <a:rPr lang="en-US" dirty="0"/>
              <a:t>: Option to use ANSI-AARST RRNC</a:t>
            </a:r>
          </a:p>
        </p:txBody>
      </p:sp>
      <p:sp>
        <p:nvSpPr>
          <p:cNvPr id="3" name="Content Placeholder 2">
            <a:extLst>
              <a:ext uri="{FF2B5EF4-FFF2-40B4-BE49-F238E27FC236}">
                <a16:creationId xmlns:a16="http://schemas.microsoft.com/office/drawing/2014/main" id="{AF393F7C-C004-A5A8-956E-9EEB9A87E0E4}"/>
              </a:ext>
            </a:extLst>
          </p:cNvPr>
          <p:cNvSpPr>
            <a:spLocks noGrp="1"/>
          </p:cNvSpPr>
          <p:nvPr>
            <p:ph idx="1"/>
          </p:nvPr>
        </p:nvSpPr>
        <p:spPr>
          <a:xfrm>
            <a:off x="838200" y="1380931"/>
            <a:ext cx="10515600" cy="4833257"/>
          </a:xfrm>
        </p:spPr>
        <p:txBody>
          <a:bodyPr>
            <a:normAutofit fontScale="92500"/>
          </a:bodyPr>
          <a:lstStyle/>
          <a:p>
            <a:pPr>
              <a:buFont typeface="Wingdings" panose="05000000000000000000" pitchFamily="2" charset="2"/>
              <a:buChar char="q"/>
            </a:pPr>
            <a:r>
              <a:rPr lang="en-US" dirty="0"/>
              <a:t> Allows additional occupant protections:</a:t>
            </a:r>
          </a:p>
          <a:p>
            <a:r>
              <a:rPr lang="en-US" dirty="0"/>
              <a:t>Sealing of submembrane gas retarder, extension on foundation wall</a:t>
            </a:r>
          </a:p>
          <a:p>
            <a:r>
              <a:rPr lang="en-US" dirty="0"/>
              <a:t>Improved clearances from exhaust pipe to prevent radon entry</a:t>
            </a:r>
          </a:p>
          <a:p>
            <a:r>
              <a:rPr lang="en-US" dirty="0"/>
              <a:t>Added option for stay-in-place forms</a:t>
            </a:r>
          </a:p>
          <a:p>
            <a:r>
              <a:rPr lang="en-US" dirty="0"/>
              <a:t>Vent pipe material compliant with the plumbing code spec</a:t>
            </a:r>
          </a:p>
          <a:p>
            <a:r>
              <a:rPr lang="en-US" dirty="0"/>
              <a:t>More thorough labeling requirements</a:t>
            </a:r>
          </a:p>
          <a:p>
            <a:pPr>
              <a:buFont typeface="Wingdings" panose="05000000000000000000" pitchFamily="2" charset="2"/>
              <a:buChar char="q"/>
            </a:pPr>
            <a:r>
              <a:rPr lang="en-US" dirty="0"/>
              <a:t> Offers clear approach to radon rough-in – but passive system only</a:t>
            </a:r>
          </a:p>
          <a:p>
            <a:pPr>
              <a:buFont typeface="Wingdings" panose="05000000000000000000" pitchFamily="2" charset="2"/>
              <a:buChar char="q"/>
            </a:pPr>
            <a:r>
              <a:rPr lang="en-US" dirty="0"/>
              <a:t> Benefits from a consensus process consistent with ANSI</a:t>
            </a:r>
          </a:p>
          <a:p>
            <a:pPr>
              <a:buFont typeface="Wingdings" panose="05000000000000000000" pitchFamily="2" charset="2"/>
              <a:buChar char="q"/>
            </a:pPr>
            <a:r>
              <a:rPr lang="en-US" dirty="0"/>
              <a:t> EPA-recommends it along with the other ANSI-AARST standards</a:t>
            </a:r>
          </a:p>
          <a:p>
            <a:pPr marL="0" indent="0">
              <a:buNone/>
            </a:pPr>
            <a:endParaRPr lang="en-US" dirty="0"/>
          </a:p>
          <a:p>
            <a:endParaRPr lang="en-US" dirty="0"/>
          </a:p>
          <a:p>
            <a:pPr lvl="1"/>
            <a:endParaRPr lang="en-US" dirty="0"/>
          </a:p>
        </p:txBody>
      </p:sp>
      <p:pic>
        <p:nvPicPr>
          <p:cNvPr id="5" name="Google Shape;196;p2" descr="A close up of a logo&#10;&#10;AI-generated content may be incorrect.">
            <a:extLst>
              <a:ext uri="{FF2B5EF4-FFF2-40B4-BE49-F238E27FC236}">
                <a16:creationId xmlns:a16="http://schemas.microsoft.com/office/drawing/2014/main" id="{042146F5-4D05-D49C-555A-EAF40AF3F5B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02077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592D-F2F3-93DF-41E3-00ABFCCAC872}"/>
              </a:ext>
            </a:extLst>
          </p:cNvPr>
          <p:cNvSpPr>
            <a:spLocks noGrp="1"/>
          </p:cNvSpPr>
          <p:nvPr>
            <p:ph type="title"/>
          </p:nvPr>
        </p:nvSpPr>
        <p:spPr>
          <a:xfrm>
            <a:off x="838200" y="365126"/>
            <a:ext cx="10515600" cy="903838"/>
          </a:xfrm>
        </p:spPr>
        <p:txBody>
          <a:bodyPr/>
          <a:lstStyle/>
          <a:p>
            <a:r>
              <a:rPr lang="en-US" dirty="0"/>
              <a:t>2028 IRC </a:t>
            </a:r>
            <a:r>
              <a:rPr lang="el-GR" dirty="0"/>
              <a:t>Δ</a:t>
            </a:r>
            <a:r>
              <a:rPr lang="en-US" dirty="0"/>
              <a:t>: Radon Zone Map / List Deleted</a:t>
            </a:r>
          </a:p>
        </p:txBody>
      </p:sp>
      <p:sp>
        <p:nvSpPr>
          <p:cNvPr id="3" name="Content Placeholder 2">
            <a:extLst>
              <a:ext uri="{FF2B5EF4-FFF2-40B4-BE49-F238E27FC236}">
                <a16:creationId xmlns:a16="http://schemas.microsoft.com/office/drawing/2014/main" id="{DCBE9312-FC9A-5570-E4E1-44ED5FEF7448}"/>
              </a:ext>
            </a:extLst>
          </p:cNvPr>
          <p:cNvSpPr>
            <a:spLocks noGrp="1"/>
          </p:cNvSpPr>
          <p:nvPr>
            <p:ph idx="1"/>
          </p:nvPr>
        </p:nvSpPr>
        <p:spPr>
          <a:xfrm>
            <a:off x="838200" y="1493520"/>
            <a:ext cx="10515600" cy="4683443"/>
          </a:xfrm>
        </p:spPr>
        <p:txBody>
          <a:bodyPr>
            <a:normAutofit/>
          </a:bodyPr>
          <a:lstStyle/>
          <a:p>
            <a:pPr marL="0" indent="0">
              <a:buNone/>
            </a:pPr>
            <a:r>
              <a:rPr lang="en-US" strike="sngStrike" dirty="0"/>
              <a:t>“Inclusion of this appendix by </a:t>
            </a:r>
            <a:r>
              <a:rPr lang="en-US" i="1" strike="sngStrike" dirty="0"/>
              <a:t>jurisdictions </a:t>
            </a:r>
            <a:r>
              <a:rPr lang="en-US" strike="sngStrike" dirty="0"/>
              <a:t>shall be determined through the use of locally available data </a:t>
            </a:r>
            <a:r>
              <a:rPr lang="en-US" b="1" strike="sngStrike" dirty="0"/>
              <a:t>or determination of Zone 1 designation in Figure AF101.1 and Table AF101.1</a:t>
            </a:r>
            <a:r>
              <a:rPr lang="en-US" strike="sngStrike" dirty="0"/>
              <a:t>”</a:t>
            </a:r>
          </a:p>
          <a:p>
            <a:r>
              <a:rPr lang="en-US" dirty="0"/>
              <a:t>Language steered code/elected officials not to protect Zones 2 &amp; 3</a:t>
            </a:r>
          </a:p>
          <a:p>
            <a:r>
              <a:rPr lang="en-US" dirty="0"/>
              <a:t>EPA was the lead proponent in removing it</a:t>
            </a:r>
          </a:p>
          <a:p>
            <a:pPr lvl="1"/>
            <a:r>
              <a:rPr lang="en-US" dirty="0"/>
              <a:t>An appendix should advise how to do something, not where or where not t</a:t>
            </a:r>
          </a:p>
          <a:p>
            <a:pPr lvl="2"/>
            <a:r>
              <a:rPr lang="en-US" dirty="0"/>
              <a:t>No other appendix is place-based</a:t>
            </a:r>
          </a:p>
          <a:p>
            <a:r>
              <a:rPr lang="en-US" dirty="0"/>
              <a:t>Code / elected officials are now free to adopt Appendix BE</a:t>
            </a:r>
          </a:p>
          <a:p>
            <a:r>
              <a:rPr lang="en-US" dirty="0"/>
              <a:t>Alternative data from CDC, available on the Radon Report Card for each state, shows prevalence of radon test results &gt; 4 pCi/L</a:t>
            </a:r>
          </a:p>
          <a:p>
            <a:endParaRPr lang="en-US" dirty="0"/>
          </a:p>
          <a:p>
            <a:endParaRPr lang="en-US" dirty="0"/>
          </a:p>
        </p:txBody>
      </p:sp>
      <p:pic>
        <p:nvPicPr>
          <p:cNvPr id="4" name="Picture 3">
            <a:extLst>
              <a:ext uri="{FF2B5EF4-FFF2-40B4-BE49-F238E27FC236}">
                <a16:creationId xmlns:a16="http://schemas.microsoft.com/office/drawing/2014/main" id="{1B4FEAAB-7638-E9FE-2064-2E45E1B3B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3040" y="5791269"/>
            <a:ext cx="3108960" cy="1066731"/>
          </a:xfrm>
          <a:prstGeom prst="rect">
            <a:avLst/>
          </a:prstGeom>
        </p:spPr>
      </p:pic>
    </p:spTree>
    <p:extLst>
      <p:ext uri="{BB962C8B-B14F-4D97-AF65-F5344CB8AC3E}">
        <p14:creationId xmlns:p14="http://schemas.microsoft.com/office/powerpoint/2010/main" val="53246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C33CE-3138-E618-B879-C75F922C3736}"/>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9BAB2838-6D44-C376-2C99-D434F9DB7B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1C7FC592-EE93-4247-18B1-E9096105AF46}"/>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6" name="TextBox 5">
            <a:extLst>
              <a:ext uri="{FF2B5EF4-FFF2-40B4-BE49-F238E27FC236}">
                <a16:creationId xmlns:a16="http://schemas.microsoft.com/office/drawing/2014/main" id="{5E6378DF-6445-ACD9-076E-5BD96CB2FDBC}"/>
              </a:ext>
            </a:extLst>
          </p:cNvPr>
          <p:cNvSpPr txBox="1"/>
          <p:nvPr/>
        </p:nvSpPr>
        <p:spPr>
          <a:xfrm>
            <a:off x="2384611" y="63268"/>
            <a:ext cx="7422776" cy="707886"/>
          </a:xfrm>
          <a:prstGeom prst="rect">
            <a:avLst/>
          </a:prstGeom>
          <a:noFill/>
        </p:spPr>
        <p:txBody>
          <a:bodyPr wrap="square" rtlCol="0">
            <a:spAutoFit/>
          </a:bodyPr>
          <a:lstStyle/>
          <a:p>
            <a:pPr algn="ctr"/>
            <a:r>
              <a:rPr lang="en-US" sz="4000" b="1" dirty="0"/>
              <a:t>AGENDA/SPEAKERS</a:t>
            </a:r>
          </a:p>
        </p:txBody>
      </p:sp>
      <p:sp>
        <p:nvSpPr>
          <p:cNvPr id="5" name="TextBox 4">
            <a:extLst>
              <a:ext uri="{FF2B5EF4-FFF2-40B4-BE49-F238E27FC236}">
                <a16:creationId xmlns:a16="http://schemas.microsoft.com/office/drawing/2014/main" id="{10DD3DAA-3356-9D14-9ED3-726E8C3D1A72}"/>
              </a:ext>
            </a:extLst>
          </p:cNvPr>
          <p:cNvSpPr txBox="1"/>
          <p:nvPr/>
        </p:nvSpPr>
        <p:spPr>
          <a:xfrm>
            <a:off x="361950" y="1393716"/>
            <a:ext cx="11761470" cy="4632037"/>
          </a:xfrm>
          <a:prstGeom prst="rect">
            <a:avLst/>
          </a:prstGeom>
          <a:noFill/>
        </p:spPr>
        <p:txBody>
          <a:bodyPr wrap="square">
            <a:spAutoFit/>
          </a:bodyPr>
          <a:lstStyle/>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2:00 – 2:05       Welcome, Introductions, Overview of the Agenda (Lisa Bruedigan, CRCPD)</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2:05 – 2:15       RRNC Role in Radon Risk Reduction (Tommy Bowles, EPA)</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2:15 – 2:25       Overview of Radon-Resistant New Construction Techniques (Joshua Kerber, MN)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2:25 – 2:35       Overview of IRC Appendix BE  (Jane Malone, IEA)</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2:35 – 2:40       Current Status in the U.S. for Code Adoptions (Jane Malone, IEA)</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2:40 – 3:04       Examples of State Radon Program Efforts</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2:40 – 2:48       Kansas:  Building Relationships with Code Officials (Mark Ungerer, KS)</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2:48 – 2:56       North Carolina: Working with the North Carolina Building Code Council (Phillip Gibson, NC)</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2:56 – 3:04       Minnesota: Partnering for Better Radon Risk Reduction (Joshua Kerber, MN)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3:04 – 3:12       Code Official’s Perspective (Don Sivigny, MN)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3:12 – 3:20       CRCPD Resources and Tools to Support Adoption (Joshua Kerber, MN)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3:20 – 3:30       Questions &amp; Answers (Please add your questions to CHAT)</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7433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308D-2937-D2E5-FD72-FD9FB05A2B56}"/>
              </a:ext>
            </a:extLst>
          </p:cNvPr>
          <p:cNvSpPr>
            <a:spLocks noGrp="1"/>
          </p:cNvSpPr>
          <p:nvPr>
            <p:ph type="title"/>
          </p:nvPr>
        </p:nvSpPr>
        <p:spPr/>
        <p:txBody>
          <a:bodyPr/>
          <a:lstStyle/>
          <a:p>
            <a:pPr algn="ctr"/>
            <a:r>
              <a:rPr lang="en-US" dirty="0"/>
              <a:t>Summary: </a:t>
            </a:r>
            <a:br>
              <a:rPr lang="en-US" dirty="0"/>
            </a:br>
            <a:r>
              <a:rPr lang="en-US" dirty="0"/>
              <a:t>IRC Versions and the Radon Appendix</a:t>
            </a:r>
          </a:p>
        </p:txBody>
      </p:sp>
      <p:graphicFrame>
        <p:nvGraphicFramePr>
          <p:cNvPr id="5" name="Content Placeholder 4">
            <a:extLst>
              <a:ext uri="{FF2B5EF4-FFF2-40B4-BE49-F238E27FC236}">
                <a16:creationId xmlns:a16="http://schemas.microsoft.com/office/drawing/2014/main" id="{EAD79964-5281-C26A-95BF-B49C901F97D9}"/>
              </a:ext>
            </a:extLst>
          </p:cNvPr>
          <p:cNvGraphicFramePr>
            <a:graphicFrameLocks noGrp="1"/>
          </p:cNvGraphicFramePr>
          <p:nvPr>
            <p:ph idx="1"/>
          </p:nvPr>
        </p:nvGraphicFramePr>
        <p:xfrm>
          <a:off x="838200" y="1825625"/>
          <a:ext cx="10515599" cy="30175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7185618"/>
                    </a:ext>
                  </a:extLst>
                </a:gridCol>
                <a:gridCol w="2560320">
                  <a:extLst>
                    <a:ext uri="{9D8B030D-6E8A-4147-A177-3AD203B41FA5}">
                      <a16:colId xmlns:a16="http://schemas.microsoft.com/office/drawing/2014/main" val="1419161421"/>
                    </a:ext>
                  </a:extLst>
                </a:gridCol>
                <a:gridCol w="4450079">
                  <a:extLst>
                    <a:ext uri="{9D8B030D-6E8A-4147-A177-3AD203B41FA5}">
                      <a16:colId xmlns:a16="http://schemas.microsoft.com/office/drawing/2014/main" val="84286684"/>
                    </a:ext>
                  </a:extLst>
                </a:gridCol>
              </a:tblGrid>
              <a:tr h="572135">
                <a:tc>
                  <a:txBody>
                    <a:bodyPr/>
                    <a:lstStyle/>
                    <a:p>
                      <a:pPr algn="ctr"/>
                      <a:r>
                        <a:rPr lang="en-US" sz="2800" b="1" dirty="0"/>
                        <a:t>IRC Edition </a:t>
                      </a:r>
                    </a:p>
                  </a:txBody>
                  <a:tcPr anchor="ctr"/>
                </a:tc>
                <a:tc>
                  <a:txBody>
                    <a:bodyPr/>
                    <a:lstStyle/>
                    <a:p>
                      <a:pPr algn="ctr"/>
                      <a:r>
                        <a:rPr lang="en-US" sz="2800" b="1" dirty="0"/>
                        <a:t>Testing</a:t>
                      </a:r>
                    </a:p>
                    <a:p>
                      <a:pPr algn="ctr"/>
                      <a:r>
                        <a:rPr lang="en-US" sz="2800" b="1" dirty="0"/>
                        <a:t>Requirement</a:t>
                      </a:r>
                    </a:p>
                  </a:txBody>
                  <a:tcPr anchor="ctr"/>
                </a:tc>
                <a:tc>
                  <a:txBody>
                    <a:bodyPr/>
                    <a:lstStyle/>
                    <a:p>
                      <a:pPr algn="ctr"/>
                      <a:r>
                        <a:rPr lang="en-US" sz="2800" b="1" dirty="0"/>
                        <a:t>Zone Map Deleted; </a:t>
                      </a:r>
                    </a:p>
                    <a:p>
                      <a:pPr algn="ctr"/>
                      <a:r>
                        <a:rPr lang="en-US" sz="2800" b="1" dirty="0"/>
                        <a:t>RRNC Alternative Allowed </a:t>
                      </a:r>
                    </a:p>
                  </a:txBody>
                  <a:tcPr anchor="ctr"/>
                </a:tc>
                <a:extLst>
                  <a:ext uri="{0D108BD9-81ED-4DB2-BD59-A6C34878D82A}">
                    <a16:rowId xmlns:a16="http://schemas.microsoft.com/office/drawing/2014/main" val="4172522481"/>
                  </a:ext>
                </a:extLst>
              </a:tr>
              <a:tr h="370840">
                <a:tc>
                  <a:txBody>
                    <a:bodyPr/>
                    <a:lstStyle/>
                    <a:p>
                      <a:r>
                        <a:rPr lang="en-US" sz="2800" dirty="0"/>
                        <a:t>1995-2018 (App. F)</a:t>
                      </a:r>
                    </a:p>
                  </a:txBody>
                  <a:tcPr/>
                </a:tc>
                <a:tc>
                  <a:txBody>
                    <a:bodyPr/>
                    <a:lstStyle/>
                    <a:p>
                      <a:pPr algn="ctr"/>
                      <a:r>
                        <a:rPr lang="en-US" sz="2800" b="1" dirty="0">
                          <a:solidFill>
                            <a:srgbClr val="FF0000"/>
                          </a:solidFill>
                        </a:rPr>
                        <a:t>NO</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chor="ctr">
                    <a:noFill/>
                  </a:tcPr>
                </a:tc>
                <a:extLst>
                  <a:ext uri="{0D108BD9-81ED-4DB2-BD59-A6C34878D82A}">
                    <a16:rowId xmlns:a16="http://schemas.microsoft.com/office/drawing/2014/main" val="1306553008"/>
                  </a:ext>
                </a:extLst>
              </a:tr>
              <a:tr h="370840">
                <a:tc>
                  <a:txBody>
                    <a:bodyPr/>
                    <a:lstStyle/>
                    <a:p>
                      <a:r>
                        <a:rPr lang="en-US" sz="2800" dirty="0"/>
                        <a:t>2021 (App. AF)</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1855331611"/>
                  </a:ext>
                </a:extLst>
              </a:tr>
              <a:tr h="370840">
                <a:tc>
                  <a:txBody>
                    <a:bodyPr/>
                    <a:lstStyle/>
                    <a:p>
                      <a:r>
                        <a:rPr lang="en-US" sz="2800" dirty="0"/>
                        <a:t>2024 (App. BE)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3596593713"/>
                  </a:ext>
                </a:extLst>
              </a:tr>
              <a:tr h="370840">
                <a:tc>
                  <a:txBody>
                    <a:bodyPr/>
                    <a:lstStyle/>
                    <a:p>
                      <a:r>
                        <a:rPr lang="en-US" sz="2800" dirty="0"/>
                        <a:t>2028 (App. BE?)</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extLst>
                  <a:ext uri="{0D108BD9-81ED-4DB2-BD59-A6C34878D82A}">
                    <a16:rowId xmlns:a16="http://schemas.microsoft.com/office/drawing/2014/main" val="2288816660"/>
                  </a:ext>
                </a:extLst>
              </a:tr>
            </a:tbl>
          </a:graphicData>
        </a:graphic>
      </p:graphicFrame>
      <p:pic>
        <p:nvPicPr>
          <p:cNvPr id="4" name="Google Shape;196;p2" descr="A close up of a logo&#10;&#10;AI-generated content may be incorrect.">
            <a:extLst>
              <a:ext uri="{FF2B5EF4-FFF2-40B4-BE49-F238E27FC236}">
                <a16:creationId xmlns:a16="http://schemas.microsoft.com/office/drawing/2014/main" id="{66F13878-7416-5AE8-3105-F08CAE188E93}"/>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81068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886E-F5A9-D4C4-7EB9-80C487B7BAB3}"/>
              </a:ext>
            </a:extLst>
          </p:cNvPr>
          <p:cNvSpPr>
            <a:spLocks noGrp="1"/>
          </p:cNvSpPr>
          <p:nvPr>
            <p:ph type="title"/>
          </p:nvPr>
        </p:nvSpPr>
        <p:spPr>
          <a:xfrm>
            <a:off x="496957" y="192279"/>
            <a:ext cx="11092069" cy="1239810"/>
          </a:xfrm>
        </p:spPr>
        <p:txBody>
          <a:bodyPr>
            <a:normAutofit fontScale="90000"/>
          </a:bodyPr>
          <a:lstStyle/>
          <a:p>
            <a:pPr algn="ctr"/>
            <a:r>
              <a:rPr lang="en-US" dirty="0"/>
              <a:t>How States and Localities Adopt:  Pathway Will Vary</a:t>
            </a:r>
          </a:p>
        </p:txBody>
      </p:sp>
      <p:sp>
        <p:nvSpPr>
          <p:cNvPr id="3" name="Content Placeholder 2">
            <a:extLst>
              <a:ext uri="{FF2B5EF4-FFF2-40B4-BE49-F238E27FC236}">
                <a16:creationId xmlns:a16="http://schemas.microsoft.com/office/drawing/2014/main" id="{C4B87C45-CF7E-C995-7627-E1CF3CA52494}"/>
              </a:ext>
            </a:extLst>
          </p:cNvPr>
          <p:cNvSpPr>
            <a:spLocks noGrp="1"/>
          </p:cNvSpPr>
          <p:nvPr>
            <p:ph idx="1"/>
          </p:nvPr>
        </p:nvSpPr>
        <p:spPr>
          <a:xfrm>
            <a:off x="752184" y="1432089"/>
            <a:ext cx="11193780" cy="4698683"/>
          </a:xfrm>
        </p:spPr>
        <p:txBody>
          <a:bodyPr>
            <a:normAutofit fontScale="92500" lnSpcReduction="10000"/>
          </a:bodyPr>
          <a:lstStyle/>
          <a:p>
            <a:r>
              <a:rPr lang="en-US" sz="3200" dirty="0"/>
              <a:t>State legislature enacts model code as law</a:t>
            </a:r>
          </a:p>
          <a:p>
            <a:pPr lvl="1"/>
            <a:r>
              <a:rPr lang="en-US" sz="2800" dirty="0"/>
              <a:t>Three states’ laws created mandate to develop policy</a:t>
            </a:r>
          </a:p>
          <a:p>
            <a:r>
              <a:rPr lang="en-US" sz="3200" dirty="0"/>
              <a:t>State legislation empowers state-level appointive body/council</a:t>
            </a:r>
          </a:p>
          <a:p>
            <a:pPr lvl="1"/>
            <a:r>
              <a:rPr lang="en-US" sz="2800" dirty="0"/>
              <a:t>Adopted Appendix F as written – 4 states </a:t>
            </a:r>
          </a:p>
          <a:p>
            <a:pPr lvl="1"/>
            <a:r>
              <a:rPr lang="en-US" sz="2800" dirty="0"/>
              <a:t>Amended Appendix F while adopting it – 2 states</a:t>
            </a:r>
          </a:p>
          <a:p>
            <a:pPr lvl="1"/>
            <a:r>
              <a:rPr lang="en-US" sz="2800" dirty="0"/>
              <a:t>Created its own radon control requirements  - 1 state</a:t>
            </a:r>
          </a:p>
          <a:p>
            <a:pPr lvl="1"/>
            <a:r>
              <a:rPr lang="en-US" sz="2800" dirty="0"/>
              <a:t>Adopted obsolete ASTM E1465 standard –1 state</a:t>
            </a:r>
          </a:p>
          <a:p>
            <a:r>
              <a:rPr lang="en-US" sz="3200" dirty="0"/>
              <a:t>Localities are authorized to adopt codes by State legislation</a:t>
            </a:r>
          </a:p>
          <a:p>
            <a:pPr lvl="1"/>
            <a:r>
              <a:rPr lang="en-US" sz="2800" dirty="0"/>
              <a:t>Some can vary from state version (home rule)</a:t>
            </a:r>
          </a:p>
          <a:p>
            <a:pPr lvl="1"/>
            <a:r>
              <a:rPr lang="en-US" sz="2800" dirty="0"/>
              <a:t>Some may only adopt state version (Dillon rule – state pre-emption) </a:t>
            </a:r>
          </a:p>
          <a:p>
            <a:r>
              <a:rPr lang="en-US" sz="3200" dirty="0"/>
              <a:t>In some states, localities free to adopt w/o any approval</a:t>
            </a:r>
          </a:p>
        </p:txBody>
      </p:sp>
      <p:pic>
        <p:nvPicPr>
          <p:cNvPr id="4" name="Google Shape;196;p2" descr="A close up of a logo&#10;&#10;AI-generated content may be incorrect.">
            <a:extLst>
              <a:ext uri="{FF2B5EF4-FFF2-40B4-BE49-F238E27FC236}">
                <a16:creationId xmlns:a16="http://schemas.microsoft.com/office/drawing/2014/main" id="{71317B37-9807-FDC1-9735-13E9081E8E0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2571806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E2C85E-B541-78A5-B873-4CD92A396E8E}"/>
              </a:ext>
            </a:extLst>
          </p:cNvPr>
          <p:cNvPicPr>
            <a:picLocks noChangeAspect="1"/>
          </p:cNvPicPr>
          <p:nvPr/>
        </p:nvPicPr>
        <p:blipFill>
          <a:blip r:embed="rId2"/>
          <a:stretch>
            <a:fillRect/>
          </a:stretch>
        </p:blipFill>
        <p:spPr>
          <a:xfrm>
            <a:off x="406206" y="1004841"/>
            <a:ext cx="8458799" cy="5136879"/>
          </a:xfrm>
          <a:prstGeom prst="rect">
            <a:avLst/>
          </a:prstGeom>
        </p:spPr>
      </p:pic>
      <p:sp>
        <p:nvSpPr>
          <p:cNvPr id="10" name="Title 1">
            <a:extLst>
              <a:ext uri="{FF2B5EF4-FFF2-40B4-BE49-F238E27FC236}">
                <a16:creationId xmlns:a16="http://schemas.microsoft.com/office/drawing/2014/main" id="{04ACBE65-490E-C198-212F-9338D48A7AB1}"/>
              </a:ext>
            </a:extLst>
          </p:cNvPr>
          <p:cNvSpPr>
            <a:spLocks noGrp="1"/>
          </p:cNvSpPr>
          <p:nvPr>
            <p:ph type="title"/>
          </p:nvPr>
        </p:nvSpPr>
        <p:spPr>
          <a:xfrm>
            <a:off x="838200" y="176060"/>
            <a:ext cx="10515600" cy="1325563"/>
          </a:xfrm>
        </p:spPr>
        <p:txBody>
          <a:bodyPr/>
          <a:lstStyle/>
          <a:p>
            <a:r>
              <a:rPr lang="en-US" dirty="0"/>
              <a:t>Residential Code Adoptions by Code Edition </a:t>
            </a:r>
          </a:p>
        </p:txBody>
      </p:sp>
      <p:pic>
        <p:nvPicPr>
          <p:cNvPr id="12" name="Picture 11">
            <a:extLst>
              <a:ext uri="{FF2B5EF4-FFF2-40B4-BE49-F238E27FC236}">
                <a16:creationId xmlns:a16="http://schemas.microsoft.com/office/drawing/2014/main" id="{FF7FA95B-368D-DD05-3673-92C6E8B66E48}"/>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8865005" y="1630680"/>
            <a:ext cx="3205075" cy="3185476"/>
          </a:xfrm>
          <a:prstGeom prst="rect">
            <a:avLst/>
          </a:prstGeom>
        </p:spPr>
      </p:pic>
      <p:sp>
        <p:nvSpPr>
          <p:cNvPr id="13" name="TextBox 12">
            <a:extLst>
              <a:ext uri="{FF2B5EF4-FFF2-40B4-BE49-F238E27FC236}">
                <a16:creationId xmlns:a16="http://schemas.microsoft.com/office/drawing/2014/main" id="{38DFCC5C-2A05-6FB3-F1B7-284C3F0AF3C3}"/>
              </a:ext>
            </a:extLst>
          </p:cNvPr>
          <p:cNvSpPr txBox="1"/>
          <p:nvPr/>
        </p:nvSpPr>
        <p:spPr>
          <a:xfrm>
            <a:off x="121920" y="6312608"/>
            <a:ext cx="26564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Source: ICCSAFE.ORG</a:t>
            </a:r>
          </a:p>
        </p:txBody>
      </p:sp>
      <p:pic>
        <p:nvPicPr>
          <p:cNvPr id="14" name="Google Shape;196;p2" descr="A close up of a logo&#10;&#10;AI-generated content may be incorrect.">
            <a:extLst>
              <a:ext uri="{FF2B5EF4-FFF2-40B4-BE49-F238E27FC236}">
                <a16:creationId xmlns:a16="http://schemas.microsoft.com/office/drawing/2014/main" id="{4C197A64-5950-D254-F8B2-1C9B2DAB4C4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698045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492EC-D452-CF15-EED0-CC6BCE03F6B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FF0D3BB-EDC0-CFCE-BDA2-0532864B52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8075" y="19615"/>
            <a:ext cx="9515849" cy="6838385"/>
          </a:xfrm>
          <a:prstGeom prst="rect">
            <a:avLst/>
          </a:prstGeom>
        </p:spPr>
      </p:pic>
      <p:pic>
        <p:nvPicPr>
          <p:cNvPr id="9" name="Google Shape;196;p2" descr="A close up of a logo&#10;&#10;AI-generated content may be incorrect.">
            <a:extLst>
              <a:ext uri="{FF2B5EF4-FFF2-40B4-BE49-F238E27FC236}">
                <a16:creationId xmlns:a16="http://schemas.microsoft.com/office/drawing/2014/main" id="{0456471F-CC82-84C3-D353-FE609ACB606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70776" y="6275294"/>
            <a:ext cx="1599759" cy="483194"/>
          </a:xfrm>
          <a:prstGeom prst="rect">
            <a:avLst/>
          </a:prstGeom>
          <a:noFill/>
          <a:ln>
            <a:noFill/>
          </a:ln>
        </p:spPr>
      </p:pic>
    </p:spTree>
    <p:extLst>
      <p:ext uri="{BB962C8B-B14F-4D97-AF65-F5344CB8AC3E}">
        <p14:creationId xmlns:p14="http://schemas.microsoft.com/office/powerpoint/2010/main" val="176093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D86F3-7EBB-DD5B-39E5-4F973E48F296}"/>
              </a:ext>
            </a:extLst>
          </p:cNvPr>
          <p:cNvPicPr>
            <a:picLocks noChangeAspect="1"/>
          </p:cNvPicPr>
          <p:nvPr/>
        </p:nvPicPr>
        <p:blipFill>
          <a:blip r:embed="rId3"/>
          <a:stretch>
            <a:fillRect/>
          </a:stretch>
        </p:blipFill>
        <p:spPr>
          <a:xfrm>
            <a:off x="335280" y="-44375"/>
            <a:ext cx="11447842" cy="6902375"/>
          </a:xfrm>
          <a:prstGeom prst="rect">
            <a:avLst/>
          </a:prstGeom>
        </p:spPr>
      </p:pic>
      <p:pic>
        <p:nvPicPr>
          <p:cNvPr id="9" name="Picture 8">
            <a:extLst>
              <a:ext uri="{FF2B5EF4-FFF2-40B4-BE49-F238E27FC236}">
                <a16:creationId xmlns:a16="http://schemas.microsoft.com/office/drawing/2014/main" id="{6DD534E0-2DAC-F39D-FCBD-148B3F093E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4602" y="5974080"/>
            <a:ext cx="2576162" cy="883920"/>
          </a:xfrm>
          <a:prstGeom prst="rect">
            <a:avLst/>
          </a:prstGeom>
        </p:spPr>
      </p:pic>
    </p:spTree>
    <p:extLst>
      <p:ext uri="{BB962C8B-B14F-4D97-AF65-F5344CB8AC3E}">
        <p14:creationId xmlns:p14="http://schemas.microsoft.com/office/powerpoint/2010/main" val="90448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997C-85B1-C5EC-C21C-B14A5A255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CE40A-3BCF-6000-1200-314D857849D5}"/>
              </a:ext>
            </a:extLst>
          </p:cNvPr>
          <p:cNvSpPr>
            <a:spLocks noGrp="1"/>
          </p:cNvSpPr>
          <p:nvPr>
            <p:ph type="title"/>
          </p:nvPr>
        </p:nvSpPr>
        <p:spPr/>
        <p:txBody>
          <a:bodyPr/>
          <a:lstStyle/>
          <a:p>
            <a:pPr algn="ctr"/>
            <a:r>
              <a:rPr lang="en-US" dirty="0"/>
              <a:t>Summary: </a:t>
            </a:r>
            <a:br>
              <a:rPr lang="en-US" dirty="0"/>
            </a:br>
            <a:r>
              <a:rPr lang="en-US" dirty="0"/>
              <a:t>IRC Versions and the Radon Appendix</a:t>
            </a:r>
          </a:p>
        </p:txBody>
      </p:sp>
      <p:graphicFrame>
        <p:nvGraphicFramePr>
          <p:cNvPr id="5" name="Content Placeholder 4">
            <a:extLst>
              <a:ext uri="{FF2B5EF4-FFF2-40B4-BE49-F238E27FC236}">
                <a16:creationId xmlns:a16="http://schemas.microsoft.com/office/drawing/2014/main" id="{DA99C0A8-6C05-0DDC-33E0-101786A7896F}"/>
              </a:ext>
            </a:extLst>
          </p:cNvPr>
          <p:cNvGraphicFramePr>
            <a:graphicFrameLocks noGrp="1"/>
          </p:cNvGraphicFramePr>
          <p:nvPr>
            <p:ph idx="1"/>
          </p:nvPr>
        </p:nvGraphicFramePr>
        <p:xfrm>
          <a:off x="838200" y="1825625"/>
          <a:ext cx="10515599" cy="30175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7185618"/>
                    </a:ext>
                  </a:extLst>
                </a:gridCol>
                <a:gridCol w="2560320">
                  <a:extLst>
                    <a:ext uri="{9D8B030D-6E8A-4147-A177-3AD203B41FA5}">
                      <a16:colId xmlns:a16="http://schemas.microsoft.com/office/drawing/2014/main" val="1419161421"/>
                    </a:ext>
                  </a:extLst>
                </a:gridCol>
                <a:gridCol w="4450079">
                  <a:extLst>
                    <a:ext uri="{9D8B030D-6E8A-4147-A177-3AD203B41FA5}">
                      <a16:colId xmlns:a16="http://schemas.microsoft.com/office/drawing/2014/main" val="84286684"/>
                    </a:ext>
                  </a:extLst>
                </a:gridCol>
              </a:tblGrid>
              <a:tr h="572135">
                <a:tc>
                  <a:txBody>
                    <a:bodyPr/>
                    <a:lstStyle/>
                    <a:p>
                      <a:pPr algn="ctr"/>
                      <a:r>
                        <a:rPr lang="en-US" sz="2800" b="1" dirty="0"/>
                        <a:t>IRC Edition </a:t>
                      </a:r>
                    </a:p>
                  </a:txBody>
                  <a:tcPr anchor="ctr"/>
                </a:tc>
                <a:tc>
                  <a:txBody>
                    <a:bodyPr/>
                    <a:lstStyle/>
                    <a:p>
                      <a:pPr algn="ctr"/>
                      <a:r>
                        <a:rPr lang="en-US" sz="2800" b="1" dirty="0"/>
                        <a:t>Testing</a:t>
                      </a:r>
                    </a:p>
                    <a:p>
                      <a:pPr algn="ctr"/>
                      <a:r>
                        <a:rPr lang="en-US" sz="2800" b="1" dirty="0"/>
                        <a:t>Requirement</a:t>
                      </a:r>
                    </a:p>
                  </a:txBody>
                  <a:tcPr anchor="ctr"/>
                </a:tc>
                <a:tc>
                  <a:txBody>
                    <a:bodyPr/>
                    <a:lstStyle/>
                    <a:p>
                      <a:pPr algn="ctr"/>
                      <a:r>
                        <a:rPr lang="en-US" sz="2800" b="1" dirty="0"/>
                        <a:t>Zone Map Deleted; </a:t>
                      </a:r>
                    </a:p>
                    <a:p>
                      <a:pPr algn="ctr"/>
                      <a:r>
                        <a:rPr lang="en-US" sz="2800" b="1" dirty="0"/>
                        <a:t>RRNC Alternative Allowed </a:t>
                      </a:r>
                    </a:p>
                  </a:txBody>
                  <a:tcPr anchor="ctr"/>
                </a:tc>
                <a:extLst>
                  <a:ext uri="{0D108BD9-81ED-4DB2-BD59-A6C34878D82A}">
                    <a16:rowId xmlns:a16="http://schemas.microsoft.com/office/drawing/2014/main" val="4172522481"/>
                  </a:ext>
                </a:extLst>
              </a:tr>
              <a:tr h="370840">
                <a:tc>
                  <a:txBody>
                    <a:bodyPr/>
                    <a:lstStyle/>
                    <a:p>
                      <a:r>
                        <a:rPr lang="en-US" sz="2800" dirty="0"/>
                        <a:t>1995-2018 (App. F)</a:t>
                      </a:r>
                    </a:p>
                  </a:txBody>
                  <a:tcPr/>
                </a:tc>
                <a:tc>
                  <a:txBody>
                    <a:bodyPr/>
                    <a:lstStyle/>
                    <a:p>
                      <a:pPr algn="ctr"/>
                      <a:r>
                        <a:rPr lang="en-US" sz="2800" b="1" dirty="0">
                          <a:solidFill>
                            <a:srgbClr val="FF0000"/>
                          </a:solidFill>
                        </a:rPr>
                        <a:t>NO</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chor="ctr">
                    <a:noFill/>
                  </a:tcPr>
                </a:tc>
                <a:extLst>
                  <a:ext uri="{0D108BD9-81ED-4DB2-BD59-A6C34878D82A}">
                    <a16:rowId xmlns:a16="http://schemas.microsoft.com/office/drawing/2014/main" val="1306553008"/>
                  </a:ext>
                </a:extLst>
              </a:tr>
              <a:tr h="370840">
                <a:tc>
                  <a:txBody>
                    <a:bodyPr/>
                    <a:lstStyle/>
                    <a:p>
                      <a:r>
                        <a:rPr lang="en-US" sz="2800" dirty="0"/>
                        <a:t>2021 (App. AF)</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1855331611"/>
                  </a:ext>
                </a:extLst>
              </a:tr>
              <a:tr h="370840">
                <a:tc>
                  <a:txBody>
                    <a:bodyPr/>
                    <a:lstStyle/>
                    <a:p>
                      <a:r>
                        <a:rPr lang="en-US" sz="2800" dirty="0"/>
                        <a:t>2024 (App. BE)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3596593713"/>
                  </a:ext>
                </a:extLst>
              </a:tr>
              <a:tr h="370840">
                <a:tc>
                  <a:txBody>
                    <a:bodyPr/>
                    <a:lstStyle/>
                    <a:p>
                      <a:r>
                        <a:rPr lang="en-US" sz="2800" dirty="0"/>
                        <a:t>2028 (App. BE?)</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extLst>
                  <a:ext uri="{0D108BD9-81ED-4DB2-BD59-A6C34878D82A}">
                    <a16:rowId xmlns:a16="http://schemas.microsoft.com/office/drawing/2014/main" val="2288816660"/>
                  </a:ext>
                </a:extLst>
              </a:tr>
            </a:tbl>
          </a:graphicData>
        </a:graphic>
      </p:graphicFrame>
      <p:pic>
        <p:nvPicPr>
          <p:cNvPr id="4" name="Google Shape;196;p2" descr="A close up of a logo&#10;&#10;AI-generated content may be incorrect.">
            <a:extLst>
              <a:ext uri="{FF2B5EF4-FFF2-40B4-BE49-F238E27FC236}">
                <a16:creationId xmlns:a16="http://schemas.microsoft.com/office/drawing/2014/main" id="{4159C1EF-D22F-030A-2599-873F8D018848}"/>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2788805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134A-2B9C-173B-B574-7073766C65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3E2A24-E7B4-F4A9-FD74-7D01CFB263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6823" y="271430"/>
            <a:ext cx="10936941" cy="6529211"/>
          </a:xfrm>
          <a:prstGeom prst="rect">
            <a:avLst/>
          </a:prstGeom>
        </p:spPr>
      </p:pic>
      <p:pic>
        <p:nvPicPr>
          <p:cNvPr id="7" name="Picture 6">
            <a:extLst>
              <a:ext uri="{FF2B5EF4-FFF2-40B4-BE49-F238E27FC236}">
                <a16:creationId xmlns:a16="http://schemas.microsoft.com/office/drawing/2014/main" id="{DAA8B7B6-901A-2E27-5289-B4274F7F0D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1176" y="5917660"/>
            <a:ext cx="2330824" cy="882981"/>
          </a:xfrm>
          <a:prstGeom prst="rect">
            <a:avLst/>
          </a:prstGeom>
        </p:spPr>
      </p:pic>
    </p:spTree>
    <p:extLst>
      <p:ext uri="{BB962C8B-B14F-4D97-AF65-F5344CB8AC3E}">
        <p14:creationId xmlns:p14="http://schemas.microsoft.com/office/powerpoint/2010/main" val="137645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435C-EE6E-6905-2195-E7077A0DC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0E82B-5F51-22A0-B385-9E32D92FD9A9}"/>
              </a:ext>
            </a:extLst>
          </p:cNvPr>
          <p:cNvSpPr>
            <a:spLocks noGrp="1"/>
          </p:cNvSpPr>
          <p:nvPr>
            <p:ph type="title"/>
          </p:nvPr>
        </p:nvSpPr>
        <p:spPr/>
        <p:txBody>
          <a:bodyPr/>
          <a:lstStyle/>
          <a:p>
            <a:r>
              <a:rPr lang="en-US" dirty="0"/>
              <a:t>Tribal Resources on Codes</a:t>
            </a:r>
          </a:p>
        </p:txBody>
      </p:sp>
      <p:sp>
        <p:nvSpPr>
          <p:cNvPr id="4" name="TextBox 3">
            <a:extLst>
              <a:ext uri="{FF2B5EF4-FFF2-40B4-BE49-F238E27FC236}">
                <a16:creationId xmlns:a16="http://schemas.microsoft.com/office/drawing/2014/main" id="{912E1AC2-7AAA-FA25-A1D4-0B5BC0A90E6B}"/>
              </a:ext>
            </a:extLst>
          </p:cNvPr>
          <p:cNvSpPr txBox="1"/>
          <p:nvPr/>
        </p:nvSpPr>
        <p:spPr>
          <a:xfrm>
            <a:off x="701040" y="1690688"/>
            <a:ext cx="6705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https://www.epa.gov/green-building-tools-tribes/codes-guidance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845F1075-4DAE-9F22-C0CD-A8B75F1244DB}"/>
              </a:ext>
            </a:extLst>
          </p:cNvPr>
          <p:cNvPicPr>
            <a:picLocks noChangeAspect="1"/>
          </p:cNvPicPr>
          <p:nvPr/>
        </p:nvPicPr>
        <p:blipFill>
          <a:blip r:embed="rId3"/>
          <a:stretch>
            <a:fillRect/>
          </a:stretch>
        </p:blipFill>
        <p:spPr>
          <a:xfrm>
            <a:off x="7648058" y="1027906"/>
            <a:ext cx="3705742" cy="4858428"/>
          </a:xfrm>
          <a:prstGeom prst="rect">
            <a:avLst/>
          </a:prstGeom>
        </p:spPr>
      </p:pic>
    </p:spTree>
    <p:extLst>
      <p:ext uri="{BB962C8B-B14F-4D97-AF65-F5344CB8AC3E}">
        <p14:creationId xmlns:p14="http://schemas.microsoft.com/office/powerpoint/2010/main" val="2429921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0C92D-03DB-9B0B-AEB9-35A0BC489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C9778-4C4C-39AE-E71A-5F1264D8B10C}"/>
              </a:ext>
            </a:extLst>
          </p:cNvPr>
          <p:cNvSpPr>
            <a:spLocks noGrp="1"/>
          </p:cNvSpPr>
          <p:nvPr>
            <p:ph type="title"/>
          </p:nvPr>
        </p:nvSpPr>
        <p:spPr>
          <a:xfrm>
            <a:off x="526774" y="365125"/>
            <a:ext cx="11042374" cy="1325563"/>
          </a:xfrm>
        </p:spPr>
        <p:txBody>
          <a:bodyPr/>
          <a:lstStyle/>
          <a:p>
            <a:pPr algn="ctr"/>
            <a:r>
              <a:rPr lang="en-US" dirty="0">
                <a:solidFill>
                  <a:schemeClr val="accent5"/>
                </a:solidFill>
              </a:rPr>
              <a:t>Statewide</a:t>
            </a:r>
            <a:r>
              <a:rPr lang="en-US" dirty="0"/>
              <a:t> Radon Appendix Adoption: Considerations</a:t>
            </a:r>
          </a:p>
        </p:txBody>
      </p:sp>
      <p:sp>
        <p:nvSpPr>
          <p:cNvPr id="3" name="Content Placeholder 2">
            <a:extLst>
              <a:ext uri="{FF2B5EF4-FFF2-40B4-BE49-F238E27FC236}">
                <a16:creationId xmlns:a16="http://schemas.microsoft.com/office/drawing/2014/main" id="{3A56B44D-2498-C39E-EFFB-E964F529BA1D}"/>
              </a:ext>
            </a:extLst>
          </p:cNvPr>
          <p:cNvSpPr>
            <a:spLocks noGrp="1"/>
          </p:cNvSpPr>
          <p:nvPr>
            <p:ph idx="1"/>
          </p:nvPr>
        </p:nvSpPr>
        <p:spPr/>
        <p:txBody>
          <a:bodyPr>
            <a:normAutofit/>
          </a:bodyPr>
          <a:lstStyle/>
          <a:p>
            <a:r>
              <a:rPr lang="en-US" dirty="0"/>
              <a:t>Legislation may be needed</a:t>
            </a:r>
          </a:p>
          <a:p>
            <a:r>
              <a:rPr lang="en-US" dirty="0"/>
              <a:t>A legislatively appointive body may have the power to decide</a:t>
            </a:r>
          </a:p>
          <a:p>
            <a:pPr lvl="1"/>
            <a:r>
              <a:rPr lang="en-US" dirty="0"/>
              <a:t>Board or council, consisting of mostly code officials and some builders</a:t>
            </a:r>
          </a:p>
          <a:p>
            <a:pPr lvl="1"/>
            <a:r>
              <a:rPr lang="en-US" dirty="0"/>
              <a:t>Staff (state employees) may influence the decision-making</a:t>
            </a:r>
          </a:p>
          <a:p>
            <a:r>
              <a:rPr lang="en-US" dirty="0"/>
              <a:t>State staff may have the power without a board/council</a:t>
            </a:r>
          </a:p>
          <a:p>
            <a:r>
              <a:rPr lang="en-US" dirty="0"/>
              <a:t>State / regional building code officials association may play a role</a:t>
            </a:r>
          </a:p>
          <a:p>
            <a:r>
              <a:rPr lang="en-US" dirty="0"/>
              <a:t>If your state has adopted a statewide requirement, focus on</a:t>
            </a:r>
          </a:p>
          <a:p>
            <a:pPr lvl="1"/>
            <a:r>
              <a:rPr lang="en-US" dirty="0"/>
              <a:t>Getting the latest version adopted</a:t>
            </a:r>
          </a:p>
          <a:p>
            <a:pPr lvl="1"/>
            <a:r>
              <a:rPr lang="en-US" dirty="0"/>
              <a:t>Enforcement by local code officials: inspections, test results &lt; 4 pCi/L</a:t>
            </a:r>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613D0F97-D55C-1077-0987-6192717B1AF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06287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79A7-78E2-B20A-0BE0-86EDEDAB7673}"/>
              </a:ext>
            </a:extLst>
          </p:cNvPr>
          <p:cNvSpPr>
            <a:spLocks noGrp="1"/>
          </p:cNvSpPr>
          <p:nvPr>
            <p:ph type="title"/>
          </p:nvPr>
        </p:nvSpPr>
        <p:spPr/>
        <p:txBody>
          <a:bodyPr/>
          <a:lstStyle/>
          <a:p>
            <a:pPr algn="ctr"/>
            <a:r>
              <a:rPr lang="en-US" dirty="0">
                <a:solidFill>
                  <a:schemeClr val="accent5"/>
                </a:solidFill>
              </a:rPr>
              <a:t>Local</a:t>
            </a:r>
            <a:r>
              <a:rPr lang="en-US" dirty="0"/>
              <a:t> Radon Appendix Adoption: Considerations</a:t>
            </a:r>
          </a:p>
        </p:txBody>
      </p:sp>
      <p:sp>
        <p:nvSpPr>
          <p:cNvPr id="3" name="Content Placeholder 2">
            <a:extLst>
              <a:ext uri="{FF2B5EF4-FFF2-40B4-BE49-F238E27FC236}">
                <a16:creationId xmlns:a16="http://schemas.microsoft.com/office/drawing/2014/main" id="{31D38CF4-9F56-D1C1-3F67-546771D8E125}"/>
              </a:ext>
            </a:extLst>
          </p:cNvPr>
          <p:cNvSpPr>
            <a:spLocks noGrp="1"/>
          </p:cNvSpPr>
          <p:nvPr>
            <p:ph idx="1"/>
          </p:nvPr>
        </p:nvSpPr>
        <p:spPr>
          <a:xfrm>
            <a:off x="838200" y="1825625"/>
            <a:ext cx="10730948" cy="4667250"/>
          </a:xfrm>
        </p:spPr>
        <p:txBody>
          <a:bodyPr>
            <a:normAutofit fontScale="92500" lnSpcReduction="20000"/>
          </a:bodyPr>
          <a:lstStyle/>
          <a:p>
            <a:r>
              <a:rPr lang="en-US" dirty="0"/>
              <a:t>Elected officials – such as city, county, or town council – decide</a:t>
            </a:r>
          </a:p>
          <a:p>
            <a:pPr lvl="1"/>
            <a:r>
              <a:rPr lang="en-US" dirty="0"/>
              <a:t>Not limited to Zone 1, suggestive language being removed in 2028</a:t>
            </a:r>
          </a:p>
          <a:p>
            <a:r>
              <a:rPr lang="en-US" dirty="0"/>
              <a:t>Code officials are extremely influential</a:t>
            </a:r>
          </a:p>
          <a:p>
            <a:pPr lvl="1"/>
            <a:r>
              <a:rPr lang="en-US" dirty="0"/>
              <a:t>Advise planning boards and elected leaders on feasibility, defensibility, merits</a:t>
            </a:r>
          </a:p>
          <a:p>
            <a:pPr lvl="1"/>
            <a:r>
              <a:rPr lang="en-US" dirty="0"/>
              <a:t>In many communities, code staff drive the decisions</a:t>
            </a:r>
          </a:p>
          <a:p>
            <a:r>
              <a:rPr lang="en-US" dirty="0"/>
              <a:t>Code officials sign off on permits, inspections, certificates of occupancy</a:t>
            </a:r>
          </a:p>
          <a:p>
            <a:pPr lvl="1"/>
            <a:r>
              <a:rPr lang="en-US" dirty="0"/>
              <a:t>Equipped with info, have opportunities for oversight </a:t>
            </a:r>
          </a:p>
          <a:p>
            <a:r>
              <a:rPr lang="en-US" dirty="0"/>
              <a:t>Connect with local code officials through</a:t>
            </a:r>
          </a:p>
          <a:p>
            <a:pPr lvl="1"/>
            <a:r>
              <a:rPr lang="en-US" dirty="0"/>
              <a:t>State and regional building code associations </a:t>
            </a:r>
          </a:p>
          <a:p>
            <a:pPr lvl="1"/>
            <a:r>
              <a:rPr lang="en-US" dirty="0"/>
              <a:t>County health departments </a:t>
            </a:r>
          </a:p>
          <a:p>
            <a:r>
              <a:rPr lang="en-US" dirty="0"/>
              <a:t>For localities that have adopted, focus on -</a:t>
            </a:r>
          </a:p>
          <a:p>
            <a:pPr lvl="1"/>
            <a:r>
              <a:rPr lang="en-US" dirty="0"/>
              <a:t>Getting the latest version adopted</a:t>
            </a:r>
          </a:p>
          <a:p>
            <a:pPr lvl="1"/>
            <a:r>
              <a:rPr lang="en-US" dirty="0"/>
              <a:t>Enforcement by local code officials: inspections, test results &lt; 4 pCi/L</a:t>
            </a:r>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7A6DF264-9032-1770-4EA9-789698509FA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35633" y="6150677"/>
            <a:ext cx="2264119" cy="684395"/>
          </a:xfrm>
          <a:prstGeom prst="rect">
            <a:avLst/>
          </a:prstGeom>
          <a:noFill/>
          <a:ln>
            <a:noFill/>
          </a:ln>
        </p:spPr>
      </p:pic>
    </p:spTree>
    <p:extLst>
      <p:ext uri="{BB962C8B-B14F-4D97-AF65-F5344CB8AC3E}">
        <p14:creationId xmlns:p14="http://schemas.microsoft.com/office/powerpoint/2010/main" val="131866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7179-B018-76E5-010F-BE000213CA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E62F9E-11DD-1629-620D-81A9A50EE5CF}"/>
              </a:ext>
            </a:extLst>
          </p:cNvPr>
          <p:cNvSpPr txBox="1"/>
          <p:nvPr/>
        </p:nvSpPr>
        <p:spPr>
          <a:xfrm>
            <a:off x="900954" y="1398493"/>
            <a:ext cx="9466728" cy="1200329"/>
          </a:xfrm>
          <a:prstGeom prst="rect">
            <a:avLst/>
          </a:prstGeom>
          <a:noFill/>
        </p:spPr>
        <p:txBody>
          <a:bodyPr wrap="square" rtlCol="0">
            <a:spAutoFit/>
          </a:bodyPr>
          <a:lstStyle/>
          <a:p>
            <a:r>
              <a:rPr lang="en-US" sz="3600" b="1" dirty="0"/>
              <a:t>The Role of RRNC in Radon Risk Reduction – Tommy Bowles</a:t>
            </a:r>
          </a:p>
        </p:txBody>
      </p:sp>
    </p:spTree>
    <p:extLst>
      <p:ext uri="{BB962C8B-B14F-4D97-AF65-F5344CB8AC3E}">
        <p14:creationId xmlns:p14="http://schemas.microsoft.com/office/powerpoint/2010/main" val="360639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1BAED-E373-9CC3-C383-F3CA4F5948B2}"/>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E046FAD3-61C4-F014-8B86-A7262149AB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762B57E7-31B2-FC0A-6FFC-8D09DEFB40A6}"/>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4" name="TextBox 3">
            <a:extLst>
              <a:ext uri="{FF2B5EF4-FFF2-40B4-BE49-F238E27FC236}">
                <a16:creationId xmlns:a16="http://schemas.microsoft.com/office/drawing/2014/main" id="{D288F3C4-29CB-E178-AEAE-510B99728C2D}"/>
              </a:ext>
            </a:extLst>
          </p:cNvPr>
          <p:cNvSpPr txBox="1"/>
          <p:nvPr/>
        </p:nvSpPr>
        <p:spPr>
          <a:xfrm>
            <a:off x="470647" y="309281"/>
            <a:ext cx="10139081" cy="646331"/>
          </a:xfrm>
          <a:prstGeom prst="rect">
            <a:avLst/>
          </a:prstGeom>
          <a:noFill/>
        </p:spPr>
        <p:txBody>
          <a:bodyPr wrap="square" rtlCol="0">
            <a:spAutoFit/>
          </a:bodyPr>
          <a:lstStyle/>
          <a:p>
            <a:r>
              <a:rPr lang="en-US" sz="3600" b="1" dirty="0"/>
              <a:t>Examples of State Radon Program Efforts</a:t>
            </a:r>
          </a:p>
        </p:txBody>
      </p:sp>
      <p:sp>
        <p:nvSpPr>
          <p:cNvPr id="5" name="TextBox 4">
            <a:extLst>
              <a:ext uri="{FF2B5EF4-FFF2-40B4-BE49-F238E27FC236}">
                <a16:creationId xmlns:a16="http://schemas.microsoft.com/office/drawing/2014/main" id="{D3E15D47-BC39-0E37-48EE-DF530EE13F6E}"/>
              </a:ext>
            </a:extLst>
          </p:cNvPr>
          <p:cNvSpPr txBox="1"/>
          <p:nvPr/>
        </p:nvSpPr>
        <p:spPr>
          <a:xfrm>
            <a:off x="605118" y="1734671"/>
            <a:ext cx="11174506" cy="4031873"/>
          </a:xfrm>
          <a:prstGeom prst="rect">
            <a:avLst/>
          </a:prstGeom>
          <a:noFill/>
        </p:spPr>
        <p:txBody>
          <a:bodyPr wrap="square" rtlCol="0">
            <a:spAutoFit/>
          </a:bodyPr>
          <a:lstStyle/>
          <a:p>
            <a:r>
              <a:rPr lang="en-US" sz="3200" b="1" dirty="0"/>
              <a:t>Kansas:                   Building Relationships with Code Officials </a:t>
            </a:r>
          </a:p>
          <a:p>
            <a:r>
              <a:rPr lang="en-US" sz="3200" b="1" dirty="0"/>
              <a:t>                                     (Jason </a:t>
            </a:r>
            <a:r>
              <a:rPr lang="en-US" sz="3200" b="1" dirty="0" err="1"/>
              <a:t>Meinholdt</a:t>
            </a:r>
            <a:r>
              <a:rPr lang="en-US" sz="3200" b="1" dirty="0"/>
              <a:t>, KS)</a:t>
            </a:r>
            <a:endParaRPr lang="en-US" sz="3200" dirty="0"/>
          </a:p>
          <a:p>
            <a:endParaRPr lang="en-US" sz="3200" b="1" dirty="0"/>
          </a:p>
          <a:p>
            <a:r>
              <a:rPr lang="en-US" sz="3200" b="1" dirty="0"/>
              <a:t>North Carolina:   Working with the North Carolina Building</a:t>
            </a:r>
          </a:p>
          <a:p>
            <a:r>
              <a:rPr lang="en-US" sz="3200" b="1" dirty="0"/>
              <a:t>                                     Code Council (Phillip Gibson, NC)</a:t>
            </a:r>
            <a:endParaRPr lang="en-US" sz="3200" dirty="0"/>
          </a:p>
          <a:p>
            <a:endParaRPr lang="en-US" sz="3200" b="1" dirty="0"/>
          </a:p>
          <a:p>
            <a:r>
              <a:rPr lang="en-US" sz="3200" b="1" dirty="0"/>
              <a:t>Minnesota:	   Partnering for Better Radon Risk Reduction </a:t>
            </a:r>
          </a:p>
          <a:p>
            <a:r>
              <a:rPr lang="en-US" sz="3200" b="1" dirty="0"/>
              <a:t>                                    (Joshua Kerber, MN)</a:t>
            </a:r>
            <a:endParaRPr lang="en-US" sz="3200" dirty="0"/>
          </a:p>
        </p:txBody>
      </p:sp>
    </p:spTree>
    <p:extLst>
      <p:ext uri="{BB962C8B-B14F-4D97-AF65-F5344CB8AC3E}">
        <p14:creationId xmlns:p14="http://schemas.microsoft.com/office/powerpoint/2010/main" val="2598679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7EDBECB-C8C3-F0D3-FCCC-E05AEA56F352}"/>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B76F0835-DAC6-0A03-06E4-2B486746ACFA}"/>
              </a:ext>
            </a:extLst>
          </p:cNvPr>
          <p:cNvSpPr txBox="1"/>
          <p:nvPr/>
        </p:nvSpPr>
        <p:spPr>
          <a:xfrm>
            <a:off x="2857500" y="6472238"/>
            <a:ext cx="6465888"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To protect and improve the health and environment of all Kansans</a:t>
            </a:r>
          </a:p>
        </p:txBody>
      </p:sp>
      <p:pic>
        <p:nvPicPr>
          <p:cNvPr id="11270" name="Picture 12">
            <a:extLst>
              <a:ext uri="{FF2B5EF4-FFF2-40B4-BE49-F238E27FC236}">
                <a16:creationId xmlns:a16="http://schemas.microsoft.com/office/drawing/2014/main" id="{F3D242B3-A6B7-F3FE-898F-C02858079F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AFA084A-3842-D500-31FD-2DE122CBE8DE}"/>
              </a:ext>
            </a:extLst>
          </p:cNvPr>
          <p:cNvSpPr/>
          <p:nvPr/>
        </p:nvSpPr>
        <p:spPr>
          <a:xfrm>
            <a:off x="914400" y="1854859"/>
            <a:ext cx="9448800" cy="39703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Kansas is a certification state. We certify measurement technicians, mitigation technicians, and radon measurement laboratories.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Building codes are adopted at the local level with some cities/counties having adopted RRNC and others have not. RRNC is exempted from radon certification requirements.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Kansas inspects radon mitigation systems on a tip/complaint basis with as-needed follow-up.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It’s become standard practice to have inspectors coordinate with local building officials during inspections to have them accompany us.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Outside of the radon aspect, in many smaller towns, the local official knows the community and can help build trust in you.</a:t>
            </a:r>
          </a:p>
        </p:txBody>
      </p:sp>
      <p:sp>
        <p:nvSpPr>
          <p:cNvPr id="4" name="Rectangle 14">
            <a:extLst>
              <a:ext uri="{FF2B5EF4-FFF2-40B4-BE49-F238E27FC236}">
                <a16:creationId xmlns:a16="http://schemas.microsoft.com/office/drawing/2014/main" id="{796A8AB5-C010-8A77-C320-B312E783981D}"/>
              </a:ext>
            </a:extLst>
          </p:cNvPr>
          <p:cNvSpPr>
            <a:spLocks noChangeArrowheads="1"/>
          </p:cNvSpPr>
          <p:nvPr/>
        </p:nvSpPr>
        <p:spPr bwMode="auto">
          <a:xfrm>
            <a:off x="681038" y="1293813"/>
            <a:ext cx="1006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Kansas radon program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4EA76-95CE-86BA-08F8-D6437277918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2A21794-63B0-AE07-CF7C-1C8FB1EF0C04}"/>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E1868C6F-907E-93CF-F355-7C9E76738DA9}"/>
              </a:ext>
            </a:extLst>
          </p:cNvPr>
          <p:cNvSpPr txBox="1"/>
          <p:nvPr/>
        </p:nvSpPr>
        <p:spPr>
          <a:xfrm>
            <a:off x="2857500" y="6472238"/>
            <a:ext cx="6465888"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To protect and improve the health and environment of all Kansans</a:t>
            </a:r>
          </a:p>
        </p:txBody>
      </p:sp>
      <p:pic>
        <p:nvPicPr>
          <p:cNvPr id="11270" name="Picture 12">
            <a:extLst>
              <a:ext uri="{FF2B5EF4-FFF2-40B4-BE49-F238E27FC236}">
                <a16:creationId xmlns:a16="http://schemas.microsoft.com/office/drawing/2014/main" id="{46A664BA-501C-4A1B-B0CC-959CEA0A6C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FBD6318-6323-9760-859B-A8B6B3CA3044}"/>
              </a:ext>
            </a:extLst>
          </p:cNvPr>
          <p:cNvSpPr/>
          <p:nvPr/>
        </p:nvSpPr>
        <p:spPr>
          <a:xfrm>
            <a:off x="914400" y="2156162"/>
            <a:ext cx="9448800"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When performing radon system inspections in areas where RRNC is required by code, coordinating with building officials is beneficial in many ways: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Sharing information about radon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Educating them about how radon mitigation systems work, both passive and active.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Teaching them to better understand what RRNC is, how the systems work, common issues seen in RRNC systems, and what to look for.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14">
            <a:extLst>
              <a:ext uri="{FF2B5EF4-FFF2-40B4-BE49-F238E27FC236}">
                <a16:creationId xmlns:a16="http://schemas.microsoft.com/office/drawing/2014/main" id="{CC217752-9999-D2E3-0F8E-C4135929BDA5}"/>
              </a:ext>
            </a:extLst>
          </p:cNvPr>
          <p:cNvSpPr>
            <a:spLocks noChangeArrowheads="1"/>
          </p:cNvSpPr>
          <p:nvPr/>
        </p:nvSpPr>
        <p:spPr bwMode="auto">
          <a:xfrm>
            <a:off x="681038" y="1293813"/>
            <a:ext cx="1006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Inspections in locations where RRNC is adopted</a:t>
            </a:r>
          </a:p>
        </p:txBody>
      </p:sp>
      <p:sp>
        <p:nvSpPr>
          <p:cNvPr id="3" name="Rectangle 2">
            <a:extLst>
              <a:ext uri="{FF2B5EF4-FFF2-40B4-BE49-F238E27FC236}">
                <a16:creationId xmlns:a16="http://schemas.microsoft.com/office/drawing/2014/main" id="{C83F3351-CB63-4FD0-C359-BBA7A0DCD091}"/>
              </a:ext>
            </a:extLst>
          </p:cNvPr>
          <p:cNvSpPr/>
          <p:nvPr/>
        </p:nvSpPr>
        <p:spPr>
          <a:xfrm>
            <a:off x="989013" y="4194772"/>
            <a:ext cx="94488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This allows us to act as an ambassador for radon awareness where the education we can provide can directly lead to risk reduction in an environment we aren’t normally included in.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5227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4B05-1F0C-F1A9-92F2-065A85FC8A1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492465B-2E67-94D9-E09B-B43FB5C10E5A}"/>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2CACC482-60B3-1AAD-CEED-EEE891547148}"/>
              </a:ext>
            </a:extLst>
          </p:cNvPr>
          <p:cNvSpPr txBox="1"/>
          <p:nvPr/>
        </p:nvSpPr>
        <p:spPr>
          <a:xfrm>
            <a:off x="2857500" y="6472238"/>
            <a:ext cx="6465888"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To protect and improve the health and environment of all Kansans</a:t>
            </a:r>
          </a:p>
        </p:txBody>
      </p:sp>
      <p:pic>
        <p:nvPicPr>
          <p:cNvPr id="11270" name="Picture 12">
            <a:extLst>
              <a:ext uri="{FF2B5EF4-FFF2-40B4-BE49-F238E27FC236}">
                <a16:creationId xmlns:a16="http://schemas.microsoft.com/office/drawing/2014/main" id="{6E0617AE-876D-8779-B2FE-6568608F13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A12A151-1952-EFF9-61BE-D74097A7088F}"/>
              </a:ext>
            </a:extLst>
          </p:cNvPr>
          <p:cNvSpPr/>
          <p:nvPr/>
        </p:nvSpPr>
        <p:spPr>
          <a:xfrm>
            <a:off x="914400" y="2156162"/>
            <a:ext cx="94488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When performing radon system inspections in areas where RRNC is not required: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We also share information about radon and talk about the importance of measurement and mitigation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We can educate a local “ambassador” for us, sharing radon awareness with the local community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14">
            <a:extLst>
              <a:ext uri="{FF2B5EF4-FFF2-40B4-BE49-F238E27FC236}">
                <a16:creationId xmlns:a16="http://schemas.microsoft.com/office/drawing/2014/main" id="{CBF0C41E-A8ED-D944-E238-7FCC263D7AEC}"/>
              </a:ext>
            </a:extLst>
          </p:cNvPr>
          <p:cNvSpPr>
            <a:spLocks noChangeArrowheads="1"/>
          </p:cNvSpPr>
          <p:nvPr/>
        </p:nvSpPr>
        <p:spPr bwMode="auto">
          <a:xfrm>
            <a:off x="681038" y="1293813"/>
            <a:ext cx="1006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Inspections in locations where RRNC is not adopted</a:t>
            </a:r>
          </a:p>
        </p:txBody>
      </p:sp>
      <p:sp>
        <p:nvSpPr>
          <p:cNvPr id="5" name="Rectangle 4">
            <a:extLst>
              <a:ext uri="{FF2B5EF4-FFF2-40B4-BE49-F238E27FC236}">
                <a16:creationId xmlns:a16="http://schemas.microsoft.com/office/drawing/2014/main" id="{347C5BD0-DFB6-31D1-EE39-ED719E496E3F}"/>
              </a:ext>
            </a:extLst>
          </p:cNvPr>
          <p:cNvSpPr/>
          <p:nvPr/>
        </p:nvSpPr>
        <p:spPr>
          <a:xfrm>
            <a:off x="1400407" y="4683531"/>
            <a:ext cx="94488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Most importantly, they can be a voice to advocate for adoption of RRNC at the local level.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3096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315335" cy="6858000"/>
            <a:chOff x="0" y="0"/>
            <a:chExt cx="3315335" cy="6858000"/>
          </a:xfrm>
        </p:grpSpPr>
        <p:sp>
          <p:nvSpPr>
            <p:cNvPr id="3" name="object 3"/>
            <p:cNvSpPr/>
            <p:nvPr/>
          </p:nvSpPr>
          <p:spPr>
            <a:xfrm>
              <a:off x="1081512" y="619"/>
              <a:ext cx="1426210" cy="1961514"/>
            </a:xfrm>
            <a:custGeom>
              <a:avLst/>
              <a:gdLst/>
              <a:ahLst/>
              <a:cxnLst/>
              <a:rect l="l" t="t" r="r" b="b"/>
              <a:pathLst>
                <a:path w="1426210" h="1961514">
                  <a:moveTo>
                    <a:pt x="882850" y="1961088"/>
                  </a:moveTo>
                  <a:lnTo>
                    <a:pt x="0" y="1961087"/>
                  </a:lnTo>
                  <a:lnTo>
                    <a:pt x="0" y="0"/>
                  </a:lnTo>
                  <a:lnTo>
                    <a:pt x="1425860" y="0"/>
                  </a:lnTo>
                  <a:lnTo>
                    <a:pt x="882850" y="1961088"/>
                  </a:lnTo>
                  <a:close/>
                </a:path>
              </a:pathLst>
            </a:custGeom>
            <a:solidFill>
              <a:srgbClr val="95BC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081512" y="620"/>
              <a:ext cx="1424940" cy="6858000"/>
            </a:xfrm>
            <a:custGeom>
              <a:avLst/>
              <a:gdLst/>
              <a:ahLst/>
              <a:cxnLst/>
              <a:rect l="l" t="t" r="r" b="b"/>
              <a:pathLst>
                <a:path w="1424939" h="6858000">
                  <a:moveTo>
                    <a:pt x="1424629" y="6857380"/>
                  </a:moveTo>
                  <a:lnTo>
                    <a:pt x="0" y="6857379"/>
                  </a:lnTo>
                  <a:lnTo>
                    <a:pt x="0" y="0"/>
                  </a:lnTo>
                  <a:lnTo>
                    <a:pt x="780650" y="0"/>
                  </a:lnTo>
                  <a:lnTo>
                    <a:pt x="1424629" y="6850037"/>
                  </a:lnTo>
                  <a:lnTo>
                    <a:pt x="1424629" y="6857380"/>
                  </a:lnTo>
                  <a:close/>
                </a:path>
              </a:pathLst>
            </a:custGeom>
            <a:solidFill>
              <a:srgbClr val="5B92D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0" y="0"/>
              <a:ext cx="2277110" cy="6858000"/>
            </a:xfrm>
            <a:custGeom>
              <a:avLst/>
              <a:gdLst/>
              <a:ahLst/>
              <a:cxnLst/>
              <a:rect l="l" t="t" r="r" b="b"/>
              <a:pathLst>
                <a:path w="2277110" h="6858000">
                  <a:moveTo>
                    <a:pt x="2276640" y="6858000"/>
                  </a:moveTo>
                  <a:lnTo>
                    <a:pt x="1714411" y="622"/>
                  </a:lnTo>
                  <a:lnTo>
                    <a:pt x="1586357" y="622"/>
                  </a:lnTo>
                  <a:lnTo>
                    <a:pt x="1586357" y="0"/>
                  </a:lnTo>
                  <a:lnTo>
                    <a:pt x="0" y="0"/>
                  </a:lnTo>
                  <a:lnTo>
                    <a:pt x="0" y="6858000"/>
                  </a:lnTo>
                  <a:lnTo>
                    <a:pt x="877100" y="6858000"/>
                  </a:lnTo>
                  <a:lnTo>
                    <a:pt x="1586357" y="6858000"/>
                  </a:lnTo>
                  <a:lnTo>
                    <a:pt x="2276640" y="6858000"/>
                  </a:lnTo>
                  <a:close/>
                </a:path>
              </a:pathLst>
            </a:custGeom>
            <a:solidFill>
              <a:srgbClr val="002D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779576" y="483489"/>
              <a:ext cx="2535428" cy="1842389"/>
            </a:xfrm>
            <a:prstGeom prst="rect">
              <a:avLst/>
            </a:prstGeom>
          </p:spPr>
        </p:pic>
      </p:grpSp>
      <p:sp>
        <p:nvSpPr>
          <p:cNvPr id="7" name="object 7"/>
          <p:cNvSpPr txBox="1"/>
          <p:nvPr/>
        </p:nvSpPr>
        <p:spPr>
          <a:xfrm>
            <a:off x="3770757" y="1432052"/>
            <a:ext cx="4469130" cy="2324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350" b="0" i="0" u="none" strike="noStrike" kern="0" cap="none" spc="0" normalizeH="0" baseline="0" noProof="0" dirty="0">
                <a:ln>
                  <a:noFill/>
                </a:ln>
                <a:solidFill>
                  <a:srgbClr val="12501B"/>
                </a:solidFill>
                <a:effectLst/>
                <a:uLnTx/>
                <a:uFillTx/>
                <a:latin typeface="Arial"/>
                <a:cs typeface="Arial"/>
              </a:rPr>
              <a:t>NC</a:t>
            </a:r>
            <a:r>
              <a:rPr kumimoji="0" sz="1350" b="0" i="0" u="none" strike="noStrike" kern="0" cap="none" spc="-15" normalizeH="0" baseline="0" noProof="0" dirty="0">
                <a:ln>
                  <a:noFill/>
                </a:ln>
                <a:solidFill>
                  <a:srgbClr val="12501B"/>
                </a:solidFill>
                <a:effectLst/>
                <a:uLnTx/>
                <a:uFillTx/>
                <a:latin typeface="Arial"/>
                <a:cs typeface="Arial"/>
              </a:rPr>
              <a:t> </a:t>
            </a:r>
            <a:r>
              <a:rPr kumimoji="0" sz="1350" b="0" i="0" u="none" strike="noStrike" kern="0" cap="none" spc="-20" normalizeH="0" baseline="0" noProof="0" dirty="0">
                <a:ln>
                  <a:noFill/>
                </a:ln>
                <a:solidFill>
                  <a:srgbClr val="12501B"/>
                </a:solidFill>
                <a:effectLst/>
                <a:uLnTx/>
                <a:uFillTx/>
                <a:latin typeface="Arial"/>
                <a:cs typeface="Arial"/>
              </a:rPr>
              <a:t>DEPARTMENT</a:t>
            </a:r>
            <a:r>
              <a:rPr kumimoji="0" sz="1350" b="0" i="0" u="none" strike="noStrike" kern="0" cap="none" spc="-45" normalizeH="0" baseline="0" noProof="0" dirty="0">
                <a:ln>
                  <a:noFill/>
                </a:ln>
                <a:solidFill>
                  <a:srgbClr val="12501B"/>
                </a:solidFill>
                <a:effectLst/>
                <a:uLnTx/>
                <a:uFillTx/>
                <a:latin typeface="Arial"/>
                <a:cs typeface="Arial"/>
              </a:rPr>
              <a:t> </a:t>
            </a:r>
            <a:r>
              <a:rPr kumimoji="0" sz="1350" b="0" i="0" u="none" strike="noStrike" kern="0" cap="none" spc="0" normalizeH="0" baseline="0" noProof="0" dirty="0">
                <a:ln>
                  <a:noFill/>
                </a:ln>
                <a:solidFill>
                  <a:srgbClr val="12501B"/>
                </a:solidFill>
                <a:effectLst/>
                <a:uLnTx/>
                <a:uFillTx/>
                <a:latin typeface="Arial"/>
                <a:cs typeface="Arial"/>
              </a:rPr>
              <a:t>OF</a:t>
            </a:r>
            <a:r>
              <a:rPr kumimoji="0" sz="1350" b="0" i="0" u="none" strike="noStrike" kern="0" cap="none" spc="-5" normalizeH="0" baseline="0" noProof="0" dirty="0">
                <a:ln>
                  <a:noFill/>
                </a:ln>
                <a:solidFill>
                  <a:srgbClr val="12501B"/>
                </a:solidFill>
                <a:effectLst/>
                <a:uLnTx/>
                <a:uFillTx/>
                <a:latin typeface="Arial"/>
                <a:cs typeface="Arial"/>
              </a:rPr>
              <a:t> </a:t>
            </a:r>
            <a:r>
              <a:rPr kumimoji="0" sz="1350" b="0" i="0" u="none" strike="noStrike" kern="0" cap="none" spc="-25" normalizeH="0" baseline="0" noProof="0" dirty="0">
                <a:ln>
                  <a:noFill/>
                </a:ln>
                <a:solidFill>
                  <a:srgbClr val="12501B"/>
                </a:solidFill>
                <a:effectLst/>
                <a:uLnTx/>
                <a:uFillTx/>
                <a:latin typeface="Arial"/>
                <a:cs typeface="Arial"/>
              </a:rPr>
              <a:t>HEALTH</a:t>
            </a:r>
            <a:r>
              <a:rPr kumimoji="0" sz="1350" b="0" i="0" u="none" strike="noStrike" kern="0" cap="none" spc="-95" normalizeH="0" baseline="0" noProof="0" dirty="0">
                <a:ln>
                  <a:noFill/>
                </a:ln>
                <a:solidFill>
                  <a:srgbClr val="12501B"/>
                </a:solidFill>
                <a:effectLst/>
                <a:uLnTx/>
                <a:uFillTx/>
                <a:latin typeface="Arial"/>
                <a:cs typeface="Arial"/>
              </a:rPr>
              <a:t> </a:t>
            </a:r>
            <a:r>
              <a:rPr kumimoji="0" sz="1350" b="0" i="0" u="none" strike="noStrike" kern="0" cap="none" spc="0" normalizeH="0" baseline="0" noProof="0" dirty="0">
                <a:ln>
                  <a:noFill/>
                </a:ln>
                <a:solidFill>
                  <a:srgbClr val="12501B"/>
                </a:solidFill>
                <a:effectLst/>
                <a:uLnTx/>
                <a:uFillTx/>
                <a:latin typeface="Arial"/>
                <a:cs typeface="Arial"/>
              </a:rPr>
              <a:t>AND</a:t>
            </a:r>
            <a:r>
              <a:rPr kumimoji="0" sz="1350" b="0" i="0" u="none" strike="noStrike" kern="0" cap="none" spc="-15" normalizeH="0" baseline="0" noProof="0" dirty="0">
                <a:ln>
                  <a:noFill/>
                </a:ln>
                <a:solidFill>
                  <a:srgbClr val="12501B"/>
                </a:solidFill>
                <a:effectLst/>
                <a:uLnTx/>
                <a:uFillTx/>
                <a:latin typeface="Arial"/>
                <a:cs typeface="Arial"/>
              </a:rPr>
              <a:t> </a:t>
            </a:r>
            <a:r>
              <a:rPr kumimoji="0" sz="1350" b="0" i="0" u="none" strike="noStrike" kern="0" cap="none" spc="0" normalizeH="0" baseline="0" noProof="0" dirty="0">
                <a:ln>
                  <a:noFill/>
                </a:ln>
                <a:solidFill>
                  <a:srgbClr val="12501B"/>
                </a:solidFill>
                <a:effectLst/>
                <a:uLnTx/>
                <a:uFillTx/>
                <a:latin typeface="Arial"/>
                <a:cs typeface="Arial"/>
              </a:rPr>
              <a:t>HUMAN </a:t>
            </a:r>
            <a:r>
              <a:rPr kumimoji="0" sz="1350" b="0" i="0" u="none" strike="noStrike" kern="0" cap="none" spc="-10" normalizeH="0" baseline="0" noProof="0" dirty="0">
                <a:ln>
                  <a:noFill/>
                </a:ln>
                <a:solidFill>
                  <a:srgbClr val="12501B"/>
                </a:solidFill>
                <a:effectLst/>
                <a:uLnTx/>
                <a:uFillTx/>
                <a:latin typeface="Arial"/>
                <a:cs typeface="Arial"/>
              </a:rPr>
              <a:t>SERVICES</a:t>
            </a:r>
            <a:endParaRPr kumimoji="0" sz="135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descr="$PPTXTitle"/>
          <p:cNvSpPr txBox="1">
            <a:spLocks noGrp="1"/>
          </p:cNvSpPr>
          <p:nvPr>
            <p:ph type="title"/>
          </p:nvPr>
        </p:nvSpPr>
        <p:spPr>
          <a:prstGeom prst="rect">
            <a:avLst/>
          </a:prstGeom>
        </p:spPr>
        <p:txBody>
          <a:bodyPr vert="horz" wrap="square" lIns="0" tIns="53975" rIns="0" bIns="0" rtlCol="0">
            <a:spAutoFit/>
          </a:bodyPr>
          <a:lstStyle/>
          <a:p>
            <a:pPr marL="12700" marR="5080">
              <a:lnSpc>
                <a:spcPts val="2590"/>
              </a:lnSpc>
              <a:spcBef>
                <a:spcPts val="425"/>
              </a:spcBef>
            </a:pPr>
            <a:r>
              <a:rPr dirty="0"/>
              <a:t>CRCPD:</a:t>
            </a:r>
            <a:r>
              <a:rPr spc="-40" dirty="0"/>
              <a:t> </a:t>
            </a:r>
            <a:r>
              <a:rPr dirty="0"/>
              <a:t>Strategies</a:t>
            </a:r>
            <a:r>
              <a:rPr spc="-60" dirty="0"/>
              <a:t> </a:t>
            </a:r>
            <a:r>
              <a:rPr dirty="0"/>
              <a:t>for</a:t>
            </a:r>
            <a:r>
              <a:rPr spc="-65" dirty="0"/>
              <a:t> </a:t>
            </a:r>
            <a:r>
              <a:rPr dirty="0"/>
              <a:t>Supporting</a:t>
            </a:r>
            <a:r>
              <a:rPr spc="-85" dirty="0"/>
              <a:t> </a:t>
            </a:r>
            <a:r>
              <a:rPr dirty="0"/>
              <a:t>the</a:t>
            </a:r>
            <a:r>
              <a:rPr spc="-145" dirty="0"/>
              <a:t> </a:t>
            </a:r>
            <a:r>
              <a:rPr dirty="0"/>
              <a:t>Adoption</a:t>
            </a:r>
            <a:r>
              <a:rPr spc="-75" dirty="0"/>
              <a:t> </a:t>
            </a:r>
            <a:r>
              <a:rPr spc="-25" dirty="0"/>
              <a:t>of </a:t>
            </a:r>
            <a:r>
              <a:rPr spc="-20" dirty="0"/>
              <a:t>Radon-</a:t>
            </a:r>
            <a:r>
              <a:rPr dirty="0"/>
              <a:t>Reducing</a:t>
            </a:r>
            <a:r>
              <a:rPr spc="-5" dirty="0"/>
              <a:t> </a:t>
            </a:r>
            <a:r>
              <a:rPr dirty="0"/>
              <a:t>Building</a:t>
            </a:r>
            <a:r>
              <a:rPr spc="-25" dirty="0"/>
              <a:t> </a:t>
            </a:r>
            <a:r>
              <a:rPr spc="-10" dirty="0"/>
              <a:t>Codes</a:t>
            </a:r>
          </a:p>
        </p:txBody>
      </p:sp>
      <p:sp>
        <p:nvSpPr>
          <p:cNvPr id="9" name="object 9"/>
          <p:cNvSpPr txBox="1"/>
          <p:nvPr/>
        </p:nvSpPr>
        <p:spPr>
          <a:xfrm>
            <a:off x="3770757" y="4116704"/>
            <a:ext cx="4646930" cy="12604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rgbClr val="12501B"/>
                </a:solidFill>
                <a:effectLst/>
                <a:uLnTx/>
                <a:uFillTx/>
                <a:latin typeface="Arial"/>
                <a:cs typeface="Arial"/>
              </a:rPr>
              <a:t>Phillip</a:t>
            </a:r>
            <a:r>
              <a:rPr kumimoji="0" sz="1800" b="1" i="0" u="none" strike="noStrike" kern="0" cap="none" spc="-3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Ray</a:t>
            </a:r>
            <a:r>
              <a:rPr kumimoji="0" sz="1800" b="1" i="0" u="none" strike="noStrike" kern="0" cap="none" spc="-15" normalizeH="0" baseline="0" noProof="0" dirty="0">
                <a:ln>
                  <a:noFill/>
                </a:ln>
                <a:solidFill>
                  <a:srgbClr val="12501B"/>
                </a:solidFill>
                <a:effectLst/>
                <a:uLnTx/>
                <a:uFillTx/>
                <a:latin typeface="Arial"/>
                <a:cs typeface="Arial"/>
              </a:rPr>
              <a:t> </a:t>
            </a:r>
            <a:r>
              <a:rPr kumimoji="0" sz="1800" b="1" i="0" u="none" strike="noStrike" kern="0" cap="none" spc="-10" normalizeH="0" baseline="0" noProof="0" dirty="0">
                <a:ln>
                  <a:noFill/>
                </a:ln>
                <a:solidFill>
                  <a:srgbClr val="12501B"/>
                </a:solidFill>
                <a:effectLst/>
                <a:uLnTx/>
                <a:uFillTx/>
                <a:latin typeface="Arial"/>
                <a:cs typeface="Arial"/>
              </a:rPr>
              <a:t>Gibson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rgbClr val="12501B"/>
                </a:solidFill>
                <a:effectLst/>
                <a:uLnTx/>
                <a:uFillTx/>
                <a:latin typeface="Arial"/>
                <a:cs typeface="Arial"/>
              </a:rPr>
              <a:t>NC</a:t>
            </a:r>
            <a:r>
              <a:rPr kumimoji="0" sz="1800" b="1" i="0" u="none" strike="noStrike" kern="0" cap="none" spc="-35"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Radon</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Program</a:t>
            </a:r>
            <a:r>
              <a:rPr kumimoji="0" sz="1800" b="1" i="0" u="none" strike="noStrike" kern="0" cap="none" spc="-25" normalizeH="0" baseline="0" noProof="0" dirty="0">
                <a:ln>
                  <a:noFill/>
                </a:ln>
                <a:solidFill>
                  <a:srgbClr val="12501B"/>
                </a:solidFill>
                <a:effectLst/>
                <a:uLnTx/>
                <a:uFillTx/>
                <a:latin typeface="Arial"/>
                <a:cs typeface="Arial"/>
              </a:rPr>
              <a:t> </a:t>
            </a:r>
            <a:r>
              <a:rPr kumimoji="0" sz="1800" b="1" i="0" u="none" strike="noStrike" kern="0" cap="none" spc="-10" normalizeH="0" baseline="0" noProof="0" dirty="0">
                <a:ln>
                  <a:noFill/>
                </a:ln>
                <a:solidFill>
                  <a:srgbClr val="12501B"/>
                </a:solidFill>
                <a:effectLst/>
                <a:uLnTx/>
                <a:uFillTx/>
                <a:latin typeface="Arial"/>
                <a:cs typeface="Arial"/>
              </a:rPr>
              <a:t>Coordinator</a:t>
            </a:r>
            <a:endParaRPr kumimoji="0" sz="1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rgbClr val="12501B"/>
                </a:solidFill>
                <a:effectLst/>
                <a:uLnTx/>
                <a:uFillTx/>
                <a:latin typeface="Arial"/>
                <a:cs typeface="Arial"/>
              </a:rPr>
              <a:t>NC</a:t>
            </a:r>
            <a:r>
              <a:rPr kumimoji="0" sz="1800" b="1" i="0" u="none" strike="noStrike" kern="0" cap="none" spc="-4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Licensed</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Real</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Estate</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10" normalizeH="0" baseline="0" noProof="0" dirty="0">
                <a:ln>
                  <a:noFill/>
                </a:ln>
                <a:solidFill>
                  <a:srgbClr val="12501B"/>
                </a:solidFill>
                <a:effectLst/>
                <a:uLnTx/>
                <a:uFillTx/>
                <a:latin typeface="Arial"/>
                <a:cs typeface="Arial"/>
              </a:rPr>
              <a:t>Broker-in-Charge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440"/>
              </a:spcBef>
              <a:spcAft>
                <a:spcPts val="0"/>
              </a:spcAft>
              <a:buClrTx/>
              <a:buSzTx/>
              <a:buFontTx/>
              <a:buNone/>
              <a:tabLst/>
              <a:defRPr/>
            </a:pPr>
            <a:r>
              <a:rPr kumimoji="0" sz="1500" b="1" i="0" u="none" strike="noStrike" kern="0" cap="none" spc="0" normalizeH="0" baseline="0" noProof="0" dirty="0">
                <a:ln>
                  <a:noFill/>
                </a:ln>
                <a:solidFill>
                  <a:srgbClr val="12501B"/>
                </a:solidFill>
                <a:effectLst/>
                <a:uLnTx/>
                <a:uFillTx/>
                <a:latin typeface="Arial"/>
                <a:cs typeface="Arial"/>
              </a:rPr>
              <a:t>January</a:t>
            </a:r>
            <a:r>
              <a:rPr kumimoji="0" sz="1500" b="1" i="0" u="none" strike="noStrike" kern="0" cap="none" spc="-35" normalizeH="0" baseline="0" noProof="0" dirty="0">
                <a:ln>
                  <a:noFill/>
                </a:ln>
                <a:solidFill>
                  <a:srgbClr val="12501B"/>
                </a:solidFill>
                <a:effectLst/>
                <a:uLnTx/>
                <a:uFillTx/>
                <a:latin typeface="Arial"/>
                <a:cs typeface="Arial"/>
              </a:rPr>
              <a:t> </a:t>
            </a:r>
            <a:r>
              <a:rPr kumimoji="0" sz="1500" b="1" i="0" u="none" strike="noStrike" kern="0" cap="none" spc="0" normalizeH="0" baseline="0" noProof="0" dirty="0">
                <a:ln>
                  <a:noFill/>
                </a:ln>
                <a:solidFill>
                  <a:srgbClr val="12501B"/>
                </a:solidFill>
                <a:effectLst/>
                <a:uLnTx/>
                <a:uFillTx/>
                <a:latin typeface="Arial"/>
                <a:cs typeface="Arial"/>
              </a:rPr>
              <a:t>28,</a:t>
            </a:r>
            <a:r>
              <a:rPr kumimoji="0" sz="1500" b="1" i="0" u="none" strike="noStrike" kern="0" cap="none" spc="-55" normalizeH="0" baseline="0" noProof="0" dirty="0">
                <a:ln>
                  <a:noFill/>
                </a:ln>
                <a:solidFill>
                  <a:srgbClr val="12501B"/>
                </a:solidFill>
                <a:effectLst/>
                <a:uLnTx/>
                <a:uFillTx/>
                <a:latin typeface="Arial"/>
                <a:cs typeface="Arial"/>
              </a:rPr>
              <a:t> </a:t>
            </a:r>
            <a:r>
              <a:rPr kumimoji="0" sz="1500" b="1" i="0" u="none" strike="noStrike" kern="0" cap="none" spc="-20" normalizeH="0" baseline="0" noProof="0" dirty="0">
                <a:ln>
                  <a:noFill/>
                </a:ln>
                <a:solidFill>
                  <a:srgbClr val="12501B"/>
                </a:solidFill>
                <a:effectLst/>
                <a:uLnTx/>
                <a:uFillTx/>
                <a:latin typeface="Arial"/>
                <a:cs typeface="Arial"/>
              </a:rPr>
              <a:t>2026</a:t>
            </a:r>
            <a:endParaRPr kumimoji="0" sz="15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prstGeom prst="rect">
            <a:avLst/>
          </a:prstGeom>
        </p:spPr>
        <p:txBody>
          <a:bodyPr vert="horz" wrap="square" lIns="0" tIns="89535" rIns="0" bIns="0" rtlCol="0">
            <a:spAutoFit/>
          </a:bodyPr>
          <a:lstStyle/>
          <a:p>
            <a:pPr marL="12700" marR="5080">
              <a:lnSpc>
                <a:spcPts val="4750"/>
              </a:lnSpc>
              <a:spcBef>
                <a:spcPts val="705"/>
              </a:spcBef>
            </a:pPr>
            <a:r>
              <a:rPr sz="4400" spc="-130" dirty="0">
                <a:solidFill>
                  <a:srgbClr val="000000"/>
                </a:solidFill>
                <a:latin typeface="Calibri"/>
                <a:cs typeface="Calibri"/>
              </a:rPr>
              <a:t>Move</a:t>
            </a:r>
            <a:r>
              <a:rPr sz="4400" spc="-114" dirty="0">
                <a:solidFill>
                  <a:srgbClr val="000000"/>
                </a:solidFill>
                <a:latin typeface="Calibri"/>
                <a:cs typeface="Calibri"/>
              </a:rPr>
              <a:t> </a:t>
            </a:r>
            <a:r>
              <a:rPr sz="4400" dirty="0">
                <a:solidFill>
                  <a:srgbClr val="000000"/>
                </a:solidFill>
                <a:latin typeface="Calibri"/>
                <a:cs typeface="Calibri"/>
              </a:rPr>
              <a:t>radon-</a:t>
            </a:r>
            <a:r>
              <a:rPr sz="4400" spc="60" dirty="0">
                <a:solidFill>
                  <a:srgbClr val="000000"/>
                </a:solidFill>
                <a:latin typeface="Calibri"/>
                <a:cs typeface="Calibri"/>
              </a:rPr>
              <a:t>induced</a:t>
            </a:r>
            <a:r>
              <a:rPr sz="4400" spc="-114" dirty="0">
                <a:solidFill>
                  <a:srgbClr val="000000"/>
                </a:solidFill>
                <a:latin typeface="Calibri"/>
                <a:cs typeface="Calibri"/>
              </a:rPr>
              <a:t> </a:t>
            </a:r>
            <a:r>
              <a:rPr sz="4400" dirty="0">
                <a:solidFill>
                  <a:srgbClr val="000000"/>
                </a:solidFill>
                <a:latin typeface="Calibri"/>
                <a:cs typeface="Calibri"/>
              </a:rPr>
              <a:t>lung</a:t>
            </a:r>
            <a:r>
              <a:rPr sz="4400" spc="-120" dirty="0">
                <a:solidFill>
                  <a:srgbClr val="000000"/>
                </a:solidFill>
                <a:latin typeface="Calibri"/>
                <a:cs typeface="Calibri"/>
              </a:rPr>
              <a:t> </a:t>
            </a:r>
            <a:r>
              <a:rPr sz="4400" spc="120" dirty="0">
                <a:solidFill>
                  <a:srgbClr val="000000"/>
                </a:solidFill>
                <a:latin typeface="Calibri"/>
                <a:cs typeface="Calibri"/>
              </a:rPr>
              <a:t>cancer</a:t>
            </a:r>
            <a:r>
              <a:rPr sz="4400" spc="-114" dirty="0">
                <a:solidFill>
                  <a:srgbClr val="000000"/>
                </a:solidFill>
                <a:latin typeface="Calibri"/>
                <a:cs typeface="Calibri"/>
              </a:rPr>
              <a:t> </a:t>
            </a:r>
            <a:r>
              <a:rPr sz="4400" dirty="0">
                <a:solidFill>
                  <a:srgbClr val="000000"/>
                </a:solidFill>
                <a:latin typeface="Calibri"/>
                <a:cs typeface="Calibri"/>
              </a:rPr>
              <a:t>from</a:t>
            </a:r>
            <a:r>
              <a:rPr sz="4400" spc="-120" dirty="0">
                <a:solidFill>
                  <a:srgbClr val="000000"/>
                </a:solidFill>
                <a:latin typeface="Calibri"/>
                <a:cs typeface="Calibri"/>
              </a:rPr>
              <a:t> </a:t>
            </a:r>
            <a:r>
              <a:rPr sz="4400" spc="-25" dirty="0">
                <a:solidFill>
                  <a:srgbClr val="000000"/>
                </a:solidFill>
                <a:latin typeface="Calibri"/>
                <a:cs typeface="Calibri"/>
              </a:rPr>
              <a:t>an </a:t>
            </a:r>
            <a:r>
              <a:rPr sz="4400" dirty="0">
                <a:solidFill>
                  <a:srgbClr val="000000"/>
                </a:solidFill>
                <a:latin typeface="Calibri"/>
                <a:cs typeface="Calibri"/>
              </a:rPr>
              <a:t>emerging</a:t>
            </a:r>
            <a:r>
              <a:rPr sz="4400" spc="-110" dirty="0">
                <a:solidFill>
                  <a:srgbClr val="000000"/>
                </a:solidFill>
                <a:latin typeface="Calibri"/>
                <a:cs typeface="Calibri"/>
              </a:rPr>
              <a:t> </a:t>
            </a:r>
            <a:r>
              <a:rPr sz="4400" spc="95" dirty="0">
                <a:solidFill>
                  <a:srgbClr val="000000"/>
                </a:solidFill>
                <a:latin typeface="Calibri"/>
                <a:cs typeface="Calibri"/>
              </a:rPr>
              <a:t>concern</a:t>
            </a:r>
            <a:r>
              <a:rPr sz="4400" spc="-95" dirty="0">
                <a:solidFill>
                  <a:srgbClr val="000000"/>
                </a:solidFill>
                <a:latin typeface="Calibri"/>
                <a:cs typeface="Calibri"/>
              </a:rPr>
              <a:t> </a:t>
            </a:r>
            <a:r>
              <a:rPr sz="4400" spc="-50" dirty="0">
                <a:solidFill>
                  <a:srgbClr val="000000"/>
                </a:solidFill>
                <a:latin typeface="Calibri"/>
                <a:cs typeface="Calibri"/>
              </a:rPr>
              <a:t>to</a:t>
            </a:r>
            <a:r>
              <a:rPr sz="4400" spc="-120" dirty="0">
                <a:solidFill>
                  <a:srgbClr val="000000"/>
                </a:solidFill>
                <a:latin typeface="Calibri"/>
                <a:cs typeface="Calibri"/>
              </a:rPr>
              <a:t> </a:t>
            </a:r>
            <a:r>
              <a:rPr sz="4400" dirty="0">
                <a:solidFill>
                  <a:srgbClr val="000000"/>
                </a:solidFill>
                <a:latin typeface="Calibri"/>
                <a:cs typeface="Calibri"/>
              </a:rPr>
              <a:t>a</a:t>
            </a:r>
            <a:r>
              <a:rPr sz="4400" spc="-90" dirty="0">
                <a:solidFill>
                  <a:srgbClr val="000000"/>
                </a:solidFill>
                <a:latin typeface="Calibri"/>
                <a:cs typeface="Calibri"/>
              </a:rPr>
              <a:t> </a:t>
            </a:r>
            <a:r>
              <a:rPr sz="4400" dirty="0">
                <a:solidFill>
                  <a:srgbClr val="000000"/>
                </a:solidFill>
                <a:latin typeface="Calibri"/>
                <a:cs typeface="Calibri"/>
              </a:rPr>
              <a:t>standing</a:t>
            </a:r>
            <a:r>
              <a:rPr sz="4400" spc="-110" dirty="0">
                <a:solidFill>
                  <a:srgbClr val="000000"/>
                </a:solidFill>
                <a:latin typeface="Calibri"/>
                <a:cs typeface="Calibri"/>
              </a:rPr>
              <a:t> </a:t>
            </a:r>
            <a:r>
              <a:rPr sz="4400" spc="70" dirty="0">
                <a:solidFill>
                  <a:srgbClr val="000000"/>
                </a:solidFill>
                <a:latin typeface="Calibri"/>
                <a:cs typeface="Calibri"/>
              </a:rPr>
              <a:t>policy </a:t>
            </a:r>
            <a:r>
              <a:rPr sz="4400" spc="-35" dirty="0">
                <a:solidFill>
                  <a:srgbClr val="000000"/>
                </a:solidFill>
                <a:latin typeface="Calibri"/>
                <a:cs typeface="Calibri"/>
              </a:rPr>
              <a:t>priority</a:t>
            </a:r>
            <a:r>
              <a:rPr sz="4400" spc="-120" dirty="0">
                <a:solidFill>
                  <a:srgbClr val="000000"/>
                </a:solidFill>
                <a:latin typeface="Calibri"/>
                <a:cs typeface="Calibri"/>
              </a:rPr>
              <a:t> </a:t>
            </a:r>
            <a:r>
              <a:rPr sz="4400" dirty="0">
                <a:solidFill>
                  <a:srgbClr val="000000"/>
                </a:solidFill>
                <a:latin typeface="Calibri"/>
                <a:cs typeface="Calibri"/>
              </a:rPr>
              <a:t>at</a:t>
            </a:r>
            <a:r>
              <a:rPr sz="4400" spc="-130" dirty="0">
                <a:solidFill>
                  <a:srgbClr val="000000"/>
                </a:solidFill>
                <a:latin typeface="Calibri"/>
                <a:cs typeface="Calibri"/>
              </a:rPr>
              <a:t> </a:t>
            </a:r>
            <a:r>
              <a:rPr sz="4400" dirty="0">
                <a:solidFill>
                  <a:srgbClr val="000000"/>
                </a:solidFill>
                <a:latin typeface="Calibri"/>
                <a:cs typeface="Calibri"/>
              </a:rPr>
              <a:t>the</a:t>
            </a:r>
            <a:r>
              <a:rPr sz="4400" spc="-114" dirty="0">
                <a:solidFill>
                  <a:srgbClr val="000000"/>
                </a:solidFill>
                <a:latin typeface="Calibri"/>
                <a:cs typeface="Calibri"/>
              </a:rPr>
              <a:t> </a:t>
            </a:r>
            <a:r>
              <a:rPr sz="4400" dirty="0">
                <a:solidFill>
                  <a:srgbClr val="000000"/>
                </a:solidFill>
                <a:latin typeface="Calibri"/>
                <a:cs typeface="Calibri"/>
              </a:rPr>
              <a:t>state</a:t>
            </a:r>
            <a:r>
              <a:rPr sz="4400" spc="-114" dirty="0">
                <a:solidFill>
                  <a:srgbClr val="000000"/>
                </a:solidFill>
                <a:latin typeface="Calibri"/>
                <a:cs typeface="Calibri"/>
              </a:rPr>
              <a:t> </a:t>
            </a:r>
            <a:r>
              <a:rPr sz="4400" dirty="0">
                <a:solidFill>
                  <a:srgbClr val="000000"/>
                </a:solidFill>
                <a:latin typeface="Calibri"/>
                <a:cs typeface="Calibri"/>
              </a:rPr>
              <a:t>and</a:t>
            </a:r>
            <a:r>
              <a:rPr sz="4400" spc="-114" dirty="0">
                <a:solidFill>
                  <a:srgbClr val="000000"/>
                </a:solidFill>
                <a:latin typeface="Calibri"/>
                <a:cs typeface="Calibri"/>
              </a:rPr>
              <a:t> </a:t>
            </a:r>
            <a:r>
              <a:rPr sz="4400" spc="125" dirty="0">
                <a:solidFill>
                  <a:srgbClr val="000000"/>
                </a:solidFill>
                <a:latin typeface="Calibri"/>
                <a:cs typeface="Calibri"/>
              </a:rPr>
              <a:t>local</a:t>
            </a:r>
            <a:r>
              <a:rPr sz="4400" spc="-135" dirty="0">
                <a:solidFill>
                  <a:srgbClr val="000000"/>
                </a:solidFill>
                <a:latin typeface="Calibri"/>
                <a:cs typeface="Calibri"/>
              </a:rPr>
              <a:t> </a:t>
            </a:r>
            <a:r>
              <a:rPr sz="4400" spc="40" dirty="0">
                <a:solidFill>
                  <a:srgbClr val="000000"/>
                </a:solidFill>
                <a:latin typeface="Calibri"/>
                <a:cs typeface="Calibri"/>
              </a:rPr>
              <a:t>level.</a:t>
            </a:r>
            <a:endParaRPr sz="4400">
              <a:latin typeface="Calibri"/>
              <a:cs typeface="Calibri"/>
            </a:endParaRPr>
          </a:p>
        </p:txBody>
      </p:sp>
      <p:sp>
        <p:nvSpPr>
          <p:cNvPr id="3" name="object 3"/>
          <p:cNvSpPr txBox="1">
            <a:spLocks noGrp="1"/>
          </p:cNvSpPr>
          <p:nvPr>
            <p:ph type="subTitle" idx="4"/>
          </p:nvPr>
        </p:nvSpPr>
        <p:spPr>
          <a:prstGeom prst="rect">
            <a:avLst/>
          </a:prstGeom>
        </p:spPr>
        <p:txBody>
          <a:bodyPr vert="horz" wrap="square" lIns="0" tIns="53975" rIns="0" bIns="0" rtlCol="0">
            <a:spAutoFit/>
          </a:bodyPr>
          <a:lstStyle/>
          <a:p>
            <a:pPr marL="12700" marR="5080">
              <a:lnSpc>
                <a:spcPts val="2590"/>
              </a:lnSpc>
              <a:spcBef>
                <a:spcPts val="425"/>
              </a:spcBef>
            </a:pPr>
            <a:r>
              <a:rPr sz="2400" b="1" spc="-25" dirty="0">
                <a:latin typeface="Calibri"/>
                <a:cs typeface="Calibri"/>
              </a:rPr>
              <a:t>Integrate</a:t>
            </a:r>
            <a:r>
              <a:rPr sz="2400" b="1" spc="-50" dirty="0">
                <a:latin typeface="Calibri"/>
                <a:cs typeface="Calibri"/>
              </a:rPr>
              <a:t> </a:t>
            </a:r>
            <a:r>
              <a:rPr sz="2400" b="1" dirty="0">
                <a:latin typeface="Calibri"/>
                <a:cs typeface="Calibri"/>
              </a:rPr>
              <a:t>radon-related</a:t>
            </a:r>
            <a:r>
              <a:rPr sz="2400" b="1" spc="-55" dirty="0">
                <a:latin typeface="Calibri"/>
                <a:cs typeface="Calibri"/>
              </a:rPr>
              <a:t> </a:t>
            </a:r>
            <a:r>
              <a:rPr sz="2400" b="1" dirty="0">
                <a:latin typeface="Calibri"/>
                <a:cs typeface="Calibri"/>
              </a:rPr>
              <a:t>lung</a:t>
            </a:r>
            <a:r>
              <a:rPr sz="2400" b="1" spc="-45" dirty="0">
                <a:latin typeface="Calibri"/>
                <a:cs typeface="Calibri"/>
              </a:rPr>
              <a:t> </a:t>
            </a:r>
            <a:r>
              <a:rPr sz="2400" b="1" spc="65" dirty="0">
                <a:latin typeface="Calibri"/>
                <a:cs typeface="Calibri"/>
              </a:rPr>
              <a:t>cancer</a:t>
            </a:r>
            <a:r>
              <a:rPr sz="2400" b="1" spc="-35" dirty="0">
                <a:latin typeface="Calibri"/>
                <a:cs typeface="Calibri"/>
              </a:rPr>
              <a:t> </a:t>
            </a:r>
            <a:r>
              <a:rPr sz="2400" b="1" dirty="0">
                <a:latin typeface="Calibri"/>
                <a:cs typeface="Calibri"/>
              </a:rPr>
              <a:t>risk</a:t>
            </a:r>
            <a:r>
              <a:rPr sz="2400" b="1" spc="-30" dirty="0">
                <a:latin typeface="Calibri"/>
                <a:cs typeface="Calibri"/>
              </a:rPr>
              <a:t> </a:t>
            </a:r>
            <a:r>
              <a:rPr sz="2400" b="1" dirty="0">
                <a:latin typeface="Calibri"/>
                <a:cs typeface="Calibri"/>
              </a:rPr>
              <a:t>reduction</a:t>
            </a:r>
            <a:r>
              <a:rPr sz="2400" b="1" spc="-30" dirty="0">
                <a:latin typeface="Calibri"/>
                <a:cs typeface="Calibri"/>
              </a:rPr>
              <a:t> </a:t>
            </a:r>
            <a:r>
              <a:rPr sz="2400" b="1" spc="-20" dirty="0">
                <a:latin typeface="Calibri"/>
                <a:cs typeface="Calibri"/>
              </a:rPr>
              <a:t>into</a:t>
            </a:r>
            <a:r>
              <a:rPr sz="2400" b="1" spc="-50" dirty="0">
                <a:latin typeface="Calibri"/>
                <a:cs typeface="Calibri"/>
              </a:rPr>
              <a:t> </a:t>
            </a:r>
            <a:r>
              <a:rPr sz="2400" b="1" dirty="0">
                <a:latin typeface="Calibri"/>
                <a:cs typeface="Calibri"/>
              </a:rPr>
              <a:t>state</a:t>
            </a:r>
            <a:r>
              <a:rPr sz="2400" b="1" spc="-55" dirty="0">
                <a:latin typeface="Calibri"/>
                <a:cs typeface="Calibri"/>
              </a:rPr>
              <a:t> </a:t>
            </a:r>
            <a:r>
              <a:rPr sz="2400" b="1" dirty="0">
                <a:latin typeface="Calibri"/>
                <a:cs typeface="Calibri"/>
              </a:rPr>
              <a:t>and</a:t>
            </a:r>
            <a:r>
              <a:rPr sz="2400" b="1" spc="-50" dirty="0">
                <a:latin typeface="Calibri"/>
                <a:cs typeface="Calibri"/>
              </a:rPr>
              <a:t> </a:t>
            </a:r>
            <a:r>
              <a:rPr sz="2400" b="1" spc="65" dirty="0">
                <a:latin typeface="Calibri"/>
                <a:cs typeface="Calibri"/>
              </a:rPr>
              <a:t>local</a:t>
            </a:r>
            <a:r>
              <a:rPr sz="2400" b="1" spc="-20" dirty="0">
                <a:latin typeface="Calibri"/>
                <a:cs typeface="Calibri"/>
              </a:rPr>
              <a:t> </a:t>
            </a:r>
            <a:r>
              <a:rPr sz="2400" b="1" spc="-10" dirty="0">
                <a:latin typeface="Calibri"/>
                <a:cs typeface="Calibri"/>
              </a:rPr>
              <a:t>public </a:t>
            </a:r>
            <a:r>
              <a:rPr sz="2400" b="1" dirty="0">
                <a:latin typeface="Calibri"/>
                <a:cs typeface="Calibri"/>
              </a:rPr>
              <a:t>health</a:t>
            </a:r>
            <a:r>
              <a:rPr sz="2400" b="1" spc="-55" dirty="0">
                <a:latin typeface="Calibri"/>
                <a:cs typeface="Calibri"/>
              </a:rPr>
              <a:t> </a:t>
            </a:r>
            <a:r>
              <a:rPr sz="2400" b="1" spc="-10" dirty="0">
                <a:latin typeface="Calibri"/>
                <a:cs typeface="Calibri"/>
              </a:rPr>
              <a:t>policies.</a:t>
            </a:r>
            <a:endParaRPr sz="24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Graphical user interface, application"/>
          <p:cNvPicPr/>
          <p:nvPr/>
        </p:nvPicPr>
        <p:blipFill>
          <a:blip r:embed="rId2" cstate="print"/>
          <a:stretch>
            <a:fillRect/>
          </a:stretch>
        </p:blipFill>
        <p:spPr>
          <a:xfrm>
            <a:off x="402869" y="1440814"/>
            <a:ext cx="3990594" cy="335661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4895088" y="1440954"/>
            <a:ext cx="3769233" cy="4899914"/>
          </a:xfrm>
          <a:prstGeom prst="rect">
            <a:avLst/>
          </a:prstGeom>
        </p:spPr>
      </p:pic>
      <p:pic>
        <p:nvPicPr>
          <p:cNvPr id="4" name="object 4" descr="A picture containing calendar  AI-generated content may be incorrect."/>
          <p:cNvPicPr/>
          <p:nvPr/>
        </p:nvPicPr>
        <p:blipFill>
          <a:blip r:embed="rId4" cstate="print"/>
          <a:stretch>
            <a:fillRect/>
          </a:stretch>
        </p:blipFill>
        <p:spPr>
          <a:xfrm>
            <a:off x="9056369" y="1888363"/>
            <a:ext cx="2770251" cy="2770251"/>
          </a:xfrm>
          <a:prstGeom prst="rect">
            <a:avLst/>
          </a:prstGeom>
        </p:spPr>
      </p:pic>
      <p:sp>
        <p:nvSpPr>
          <p:cNvPr id="6" name="object 6"/>
          <p:cNvSpPr txBox="1">
            <a:spLocks noGrp="1"/>
          </p:cNvSpPr>
          <p:nvPr>
            <p:ph type="sldNum" sz="quarter" idx="7"/>
          </p:nvPr>
        </p:nvSpPr>
        <p:spPr>
          <a:prstGeom prst="rect">
            <a:avLst/>
          </a:prstGeom>
        </p:spPr>
        <p:txBody>
          <a:bodyPr vert="horz" wrap="square" lIns="0" tIns="6985" rIns="0" bIns="0" rtlCol="0">
            <a:spAutoFit/>
          </a:bodyPr>
          <a:lstStyle/>
          <a:p>
            <a:pPr marL="38100" marR="0" lvl="0" indent="0" defTabSz="914400" eaLnBrk="1" fontAlgn="auto" latinLnBrk="0" hangingPunct="1">
              <a:lnSpc>
                <a:spcPct val="100000"/>
              </a:lnSpc>
              <a:spcBef>
                <a:spcPts val="55"/>
              </a:spcBef>
              <a:spcAft>
                <a:spcPts val="0"/>
              </a:spcAft>
              <a:buClrTx/>
              <a:buSzTx/>
              <a:buFontTx/>
              <a:buNone/>
              <a:tabLst/>
              <a:defRPr/>
            </a:pPr>
            <a:fld id="{81D60167-4931-47E6-BA6A-407CBD079E47}" type="slidenum">
              <a:rPr kumimoji="0" sz="650" b="1" i="0" u="none" strike="noStrike" kern="0" cap="none" spc="-50" normalizeH="0" baseline="0" noProof="0" dirty="0">
                <a:ln>
                  <a:noFill/>
                </a:ln>
                <a:solidFill>
                  <a:srgbClr val="003A6F"/>
                </a:solidFill>
                <a:effectLst/>
                <a:uLnTx/>
                <a:uFillTx/>
                <a:latin typeface="Arial"/>
                <a:cs typeface="Arial"/>
              </a:rPr>
              <a:pPr marL="38100" marR="0" lvl="0" indent="0" defTabSz="914400" eaLnBrk="1" fontAlgn="auto" latinLnBrk="0" hangingPunct="1">
                <a:lnSpc>
                  <a:spcPct val="100000"/>
                </a:lnSpc>
                <a:spcBef>
                  <a:spcPts val="55"/>
                </a:spcBef>
                <a:spcAft>
                  <a:spcPts val="0"/>
                </a:spcAft>
                <a:buClrTx/>
                <a:buSzTx/>
                <a:buFontTx/>
                <a:buNone/>
                <a:tabLst/>
                <a:defRPr/>
              </a:pPr>
              <a:t>46</a:t>
            </a:fld>
            <a:endParaRPr kumimoji="0" sz="650" b="1" i="0" u="none" strike="noStrike" kern="0" cap="none" spc="-50" normalizeH="0" baseline="0" noProof="0" dirty="0">
              <a:ln>
                <a:noFill/>
              </a:ln>
              <a:solidFill>
                <a:srgbClr val="003A6F"/>
              </a:solidFill>
              <a:effectLst/>
              <a:uLnTx/>
              <a:uFillTx/>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455" y="1549653"/>
            <a:ext cx="9886315" cy="429387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000" b="1" i="0" u="none" strike="noStrike" kern="0" cap="none" spc="60" normalizeH="0" baseline="0" noProof="0" dirty="0">
                <a:ln>
                  <a:noFill/>
                </a:ln>
                <a:solidFill>
                  <a:sysClr val="windowText" lastClr="000000"/>
                </a:solidFill>
                <a:effectLst/>
                <a:uLnTx/>
                <a:uFillTx/>
                <a:latin typeface="Calibri"/>
                <a:cs typeface="Calibri"/>
              </a:rPr>
              <a:t>North</a:t>
            </a:r>
            <a:r>
              <a:rPr kumimoji="0" sz="2000" b="1" i="0" u="none" strike="noStrike" kern="0" cap="none" spc="-35" normalizeH="0" baseline="0" noProof="0" dirty="0">
                <a:ln>
                  <a:noFill/>
                </a:ln>
                <a:solidFill>
                  <a:sysClr val="windowText" lastClr="000000"/>
                </a:solidFill>
                <a:effectLst/>
                <a:uLnTx/>
                <a:uFillTx/>
                <a:latin typeface="Calibri"/>
                <a:cs typeface="Calibri"/>
              </a:rPr>
              <a:t> </a:t>
            </a:r>
            <a:r>
              <a:rPr kumimoji="0" sz="2000" b="1" i="0" u="none" strike="noStrike" kern="0" cap="none" spc="105" normalizeH="0" baseline="0" noProof="0" dirty="0">
                <a:ln>
                  <a:noFill/>
                </a:ln>
                <a:solidFill>
                  <a:sysClr val="windowText" lastClr="000000"/>
                </a:solidFill>
                <a:effectLst/>
                <a:uLnTx/>
                <a:uFillTx/>
                <a:latin typeface="Calibri"/>
                <a:cs typeface="Calibri"/>
              </a:rPr>
              <a:t>Carolina</a:t>
            </a:r>
            <a:r>
              <a:rPr kumimoji="0" sz="2000" b="1" i="0" u="none" strike="noStrike" kern="0" cap="none" spc="-50" normalizeH="0" baseline="0" noProof="0" dirty="0">
                <a:ln>
                  <a:noFill/>
                </a:ln>
                <a:solidFill>
                  <a:sysClr val="windowText" lastClr="000000"/>
                </a:solidFill>
                <a:effectLst/>
                <a:uLnTx/>
                <a:uFillTx/>
                <a:latin typeface="Calibri"/>
                <a:cs typeface="Calibri"/>
              </a:rPr>
              <a:t> </a:t>
            </a:r>
            <a:r>
              <a:rPr kumimoji="0" sz="2000" b="1" i="0" u="none" strike="noStrike" kern="0" cap="none" spc="85" normalizeH="0" baseline="0" noProof="0" dirty="0">
                <a:ln>
                  <a:noFill/>
                </a:ln>
                <a:solidFill>
                  <a:sysClr val="windowText" lastClr="000000"/>
                </a:solidFill>
                <a:effectLst/>
                <a:uLnTx/>
                <a:uFillTx/>
                <a:latin typeface="Calibri"/>
                <a:cs typeface="Calibri"/>
              </a:rPr>
              <a:t>General</a:t>
            </a:r>
            <a:r>
              <a:rPr kumimoji="0" sz="2000" b="1" i="0" u="none" strike="noStrike" kern="0" cap="none" spc="-45" normalizeH="0" baseline="0" noProof="0" dirty="0">
                <a:ln>
                  <a:noFill/>
                </a:ln>
                <a:solidFill>
                  <a:sysClr val="windowText" lastClr="000000"/>
                </a:solidFill>
                <a:effectLst/>
                <a:uLnTx/>
                <a:uFillTx/>
                <a:latin typeface="Calibri"/>
                <a:cs typeface="Calibri"/>
              </a:rPr>
              <a:t> </a:t>
            </a:r>
            <a:r>
              <a:rPr kumimoji="0" sz="2000" b="1" i="0" u="none" strike="noStrike" kern="0" cap="none" spc="110" normalizeH="0" baseline="0" noProof="0" dirty="0">
                <a:ln>
                  <a:noFill/>
                </a:ln>
                <a:solidFill>
                  <a:sysClr val="windowText" lastClr="000000"/>
                </a:solidFill>
                <a:effectLst/>
                <a:uLnTx/>
                <a:uFillTx/>
                <a:latin typeface="Calibri"/>
                <a:cs typeface="Calibri"/>
              </a:rPr>
              <a:t>Assembly</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North</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Carolina</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100" normalizeH="0" baseline="0" noProof="0" dirty="0">
                <a:ln>
                  <a:noFill/>
                </a:ln>
                <a:solidFill>
                  <a:sysClr val="windowText" lastClr="000000"/>
                </a:solidFill>
                <a:effectLst/>
                <a:uLnTx/>
                <a:uFillTx/>
                <a:latin typeface="Calibri"/>
                <a:cs typeface="Calibri"/>
              </a:rPr>
              <a:t>is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95" normalizeH="0" baseline="0" noProof="0" dirty="0">
                <a:ln>
                  <a:noFill/>
                </a:ln>
                <a:solidFill>
                  <a:sysClr val="windowText" lastClr="000000"/>
                </a:solidFill>
                <a:effectLst/>
                <a:uLnTx/>
                <a:uFillTx/>
                <a:latin typeface="Calibri"/>
                <a:cs typeface="Calibri"/>
              </a:rPr>
              <a:t>a</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Dillon’s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Rule</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state.</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That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95" normalizeH="0" baseline="0" noProof="0" dirty="0">
                <a:ln>
                  <a:noFill/>
                </a:ln>
                <a:solidFill>
                  <a:sysClr val="windowText" lastClr="000000"/>
                </a:solidFill>
                <a:effectLst/>
                <a:uLnTx/>
                <a:uFillTx/>
                <a:latin typeface="Calibri"/>
                <a:cs typeface="Calibri"/>
              </a:rPr>
              <a:t>means</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85" normalizeH="0" baseline="0" noProof="0" dirty="0">
                <a:ln>
                  <a:noFill/>
                </a:ln>
                <a:solidFill>
                  <a:sysClr val="windowText" lastClr="000000"/>
                </a:solidFill>
                <a:effectLst/>
                <a:uLnTx/>
                <a:uFillTx/>
                <a:latin typeface="Calibri"/>
                <a:cs typeface="Calibri"/>
              </a:rPr>
              <a:t>local</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governments</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(counties</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and</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55" normalizeH="0" baseline="0" noProof="0" dirty="0">
                <a:ln>
                  <a:noFill/>
                </a:ln>
                <a:solidFill>
                  <a:sysClr val="windowText" lastClr="000000"/>
                </a:solidFill>
                <a:effectLst/>
                <a:uLnTx/>
                <a:uFillTx/>
                <a:latin typeface="Calibri"/>
                <a:cs typeface="Calibri"/>
              </a:rPr>
              <a:t>municipalities)</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only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have the</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authority</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that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General</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Assembly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110" normalizeH="0" baseline="0" noProof="0" dirty="0">
                <a:ln>
                  <a:noFill/>
                </a:ln>
                <a:solidFill>
                  <a:sysClr val="windowText" lastClr="000000"/>
                </a:solidFill>
                <a:effectLst/>
                <a:uLnTx/>
                <a:uFillTx/>
                <a:latin typeface="Calibri"/>
                <a:cs typeface="Calibri"/>
              </a:rPr>
              <a:t>has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granted</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them.</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2400"/>
              </a:spcBef>
              <a:spcAft>
                <a:spcPts val="0"/>
              </a:spcAft>
              <a:buClrTx/>
              <a:buSzTx/>
              <a:buFontTx/>
              <a:buNone/>
              <a:tabLst/>
              <a:defRPr/>
            </a:pPr>
            <a:r>
              <a:rPr kumimoji="0" sz="2000" b="1" i="0" u="none" strike="noStrike" kern="0" cap="none" spc="60" normalizeH="0" baseline="0" noProof="0" dirty="0">
                <a:ln>
                  <a:noFill/>
                </a:ln>
                <a:solidFill>
                  <a:sysClr val="windowText" lastClr="000000"/>
                </a:solidFill>
                <a:effectLst/>
                <a:uLnTx/>
                <a:uFillTx/>
                <a:latin typeface="Calibri"/>
                <a:cs typeface="Calibri"/>
              </a:rPr>
              <a:t>North</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05" normalizeH="0" baseline="0" noProof="0" dirty="0">
                <a:ln>
                  <a:noFill/>
                </a:ln>
                <a:solidFill>
                  <a:sysClr val="windowText" lastClr="000000"/>
                </a:solidFill>
                <a:effectLst/>
                <a:uLnTx/>
                <a:uFillTx/>
                <a:latin typeface="Calibri"/>
                <a:cs typeface="Calibri"/>
              </a:rPr>
              <a:t>Carolina</a:t>
            </a:r>
            <a:r>
              <a:rPr kumimoji="0" sz="2000" b="1" i="0" u="none" strike="noStrike" kern="0" cap="none" spc="-60" normalizeH="0" baseline="0" noProof="0" dirty="0">
                <a:ln>
                  <a:noFill/>
                </a:ln>
                <a:solidFill>
                  <a:sysClr val="windowText" lastClr="000000"/>
                </a:solidFill>
                <a:effectLst/>
                <a:uLnTx/>
                <a:uFillTx/>
                <a:latin typeface="Calibri"/>
                <a:cs typeface="Calibri"/>
              </a:rPr>
              <a:t> </a:t>
            </a:r>
            <a:r>
              <a:rPr kumimoji="0" sz="2000" b="1" i="0" u="none" strike="noStrike" kern="0" cap="none" spc="75" normalizeH="0" baseline="0" noProof="0" dirty="0">
                <a:ln>
                  <a:noFill/>
                </a:ln>
                <a:solidFill>
                  <a:sysClr val="windowText" lastClr="000000"/>
                </a:solidFill>
                <a:effectLst/>
                <a:uLnTx/>
                <a:uFillTx/>
                <a:latin typeface="Calibri"/>
                <a:cs typeface="Calibri"/>
              </a:rPr>
              <a:t>Building</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50" normalizeH="0" baseline="0" noProof="0" dirty="0">
                <a:ln>
                  <a:noFill/>
                </a:ln>
                <a:solidFill>
                  <a:sysClr val="windowText" lastClr="000000"/>
                </a:solidFill>
                <a:effectLst/>
                <a:uLnTx/>
                <a:uFillTx/>
                <a:latin typeface="Calibri"/>
                <a:cs typeface="Calibri"/>
              </a:rPr>
              <a:t>Code</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30" normalizeH="0" baseline="0" noProof="0" dirty="0">
                <a:ln>
                  <a:noFill/>
                </a:ln>
                <a:solidFill>
                  <a:sysClr val="windowText" lastClr="000000"/>
                </a:solidFill>
                <a:effectLst/>
                <a:uLnTx/>
                <a:uFillTx/>
                <a:latin typeface="Calibri"/>
                <a:cs typeface="Calibri"/>
              </a:rPr>
              <a:t>Council</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114" normalizeH="0" baseline="0" noProof="0" dirty="0">
                <a:ln>
                  <a:noFill/>
                </a:ln>
                <a:solidFill>
                  <a:sysClr val="windowText" lastClr="000000"/>
                </a:solidFill>
                <a:effectLst/>
                <a:uLnTx/>
                <a:uFillTx/>
                <a:latin typeface="Calibri"/>
                <a:cs typeface="Calibri"/>
              </a:rPr>
              <a:t>N.C.</a:t>
            </a:r>
            <a:r>
              <a:rPr kumimoji="0" sz="2000" b="0" i="0" u="none" strike="noStrike" kern="0" cap="none" spc="0"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Gen.</a:t>
            </a:r>
            <a:r>
              <a:rPr kumimoji="0" sz="2000" b="0" i="0" u="none" strike="noStrike" kern="0" cap="none" spc="0"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Stat.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143-136</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establishes</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Building </a:t>
            </a:r>
            <a:r>
              <a:rPr kumimoji="0" sz="2000" b="0" i="0" u="none" strike="noStrike" kern="0" cap="none" spc="120" normalizeH="0" baseline="0" noProof="0" dirty="0">
                <a:ln>
                  <a:noFill/>
                </a:ln>
                <a:solidFill>
                  <a:sysClr val="windowText" lastClr="000000"/>
                </a:solidFill>
                <a:effectLst/>
                <a:uLnTx/>
                <a:uFillTx/>
                <a:latin typeface="Calibri"/>
                <a:cs typeface="Calibri"/>
              </a:rPr>
              <a:t>Code</a:t>
            </a:r>
            <a:r>
              <a:rPr kumimoji="0" sz="2000" b="0" i="0" u="none" strike="noStrike" kern="0" cap="none" spc="0" normalizeH="0" baseline="0" noProof="0" dirty="0">
                <a:ln>
                  <a:noFill/>
                </a:ln>
                <a:solidFill>
                  <a:sysClr val="windowText" lastClr="000000"/>
                </a:solidFill>
                <a:effectLst/>
                <a:uLnTx/>
                <a:uFillTx/>
                <a:latin typeface="Calibri"/>
                <a:cs typeface="Calibri"/>
              </a:rPr>
              <a:t> </a:t>
            </a:r>
            <a:r>
              <a:rPr kumimoji="0" sz="2000" b="0" i="0" u="none" strike="noStrike" kern="0" cap="none" spc="105" normalizeH="0" baseline="0" noProof="0" dirty="0">
                <a:ln>
                  <a:noFill/>
                </a:ln>
                <a:solidFill>
                  <a:sysClr val="windowText" lastClr="000000"/>
                </a:solidFill>
                <a:effectLst/>
                <a:uLnTx/>
                <a:uFillTx/>
                <a:latin typeface="Calibri"/>
                <a:cs typeface="Calibri"/>
              </a:rPr>
              <a:t>Council</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and</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directs</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it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to</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adopt </a:t>
            </a:r>
            <a:r>
              <a:rPr kumimoji="0" sz="2000" b="0" i="0" u="none" strike="noStrike" kern="0" cap="none" spc="45" normalizeH="0" baseline="0" noProof="0" dirty="0">
                <a:ln>
                  <a:noFill/>
                </a:ln>
                <a:solidFill>
                  <a:sysClr val="windowText" lastClr="000000"/>
                </a:solidFill>
                <a:effectLst/>
                <a:uLnTx/>
                <a:uFillTx/>
                <a:latin typeface="Calibri"/>
                <a:cs typeface="Calibri"/>
              </a:rPr>
              <a:t>and </a:t>
            </a:r>
            <a:r>
              <a:rPr kumimoji="0" sz="2000" b="0" i="0" u="none" strike="noStrike" kern="0" cap="none" spc="0" normalizeH="0" baseline="0" noProof="0" dirty="0">
                <a:ln>
                  <a:noFill/>
                </a:ln>
                <a:solidFill>
                  <a:sysClr val="windowText" lastClr="000000"/>
                </a:solidFill>
                <a:effectLst/>
                <a:uLnTx/>
                <a:uFillTx/>
                <a:latin typeface="Calibri"/>
                <a:cs typeface="Calibri"/>
              </a:rPr>
              <a:t>maintain</a:t>
            </a:r>
            <a:r>
              <a:rPr kumimoji="0" sz="2000" b="0" i="0" u="none" strike="noStrike" kern="0" cap="none" spc="9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State</a:t>
            </a:r>
            <a:r>
              <a:rPr kumimoji="0" sz="2000" b="0" i="0" u="none" strike="noStrike" kern="0" cap="none" spc="110"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Building</a:t>
            </a:r>
            <a:r>
              <a:rPr kumimoji="0" sz="2000" b="0" i="0" u="none" strike="noStrike" kern="0" cap="none" spc="135"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Code.</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2400"/>
              </a:spcBef>
              <a:spcAft>
                <a:spcPts val="0"/>
              </a:spcAft>
              <a:buClrTx/>
              <a:buSzTx/>
              <a:buFontTx/>
              <a:buNone/>
              <a:tabLst/>
              <a:defRPr/>
            </a:pPr>
            <a:r>
              <a:rPr kumimoji="0" sz="2000" b="1" i="0" u="none" strike="noStrike" kern="0" cap="none" spc="105" normalizeH="0" baseline="0" noProof="0" dirty="0">
                <a:ln>
                  <a:noFill/>
                </a:ln>
                <a:solidFill>
                  <a:sysClr val="windowText" lastClr="000000"/>
                </a:solidFill>
                <a:effectLst/>
                <a:uLnTx/>
                <a:uFillTx/>
                <a:latin typeface="Calibri"/>
                <a:cs typeface="Calibri"/>
              </a:rPr>
              <a:t>County</a:t>
            </a:r>
            <a:r>
              <a:rPr kumimoji="0" sz="2000" b="1" i="0" u="none" strike="noStrike" kern="0" cap="none" spc="-35" normalizeH="0" baseline="0" noProof="0" dirty="0">
                <a:ln>
                  <a:noFill/>
                </a:ln>
                <a:solidFill>
                  <a:sysClr val="windowText" lastClr="000000"/>
                </a:solidFill>
                <a:effectLst/>
                <a:uLnTx/>
                <a:uFillTx/>
                <a:latin typeface="Calibri"/>
                <a:cs typeface="Calibri"/>
              </a:rPr>
              <a:t> </a:t>
            </a:r>
            <a:r>
              <a:rPr kumimoji="0" sz="2000" b="1" i="0" u="none" strike="noStrike" kern="0" cap="none" spc="70" normalizeH="0" baseline="0" noProof="0" dirty="0">
                <a:ln>
                  <a:noFill/>
                </a:ln>
                <a:solidFill>
                  <a:sysClr val="windowText" lastClr="000000"/>
                </a:solidFill>
                <a:effectLst/>
                <a:uLnTx/>
                <a:uFillTx/>
                <a:latin typeface="Calibri"/>
                <a:cs typeface="Calibri"/>
              </a:rPr>
              <a:t>Building</a:t>
            </a:r>
            <a:r>
              <a:rPr kumimoji="0" sz="2000" b="1" i="0" u="none" strike="noStrike" kern="0" cap="none" spc="-40" normalizeH="0" baseline="0" noProof="0" dirty="0">
                <a:ln>
                  <a:noFill/>
                </a:ln>
                <a:solidFill>
                  <a:sysClr val="windowText" lastClr="000000"/>
                </a:solidFill>
                <a:effectLst/>
                <a:uLnTx/>
                <a:uFillTx/>
                <a:latin typeface="Calibri"/>
                <a:cs typeface="Calibri"/>
              </a:rPr>
              <a:t> </a:t>
            </a:r>
            <a:r>
              <a:rPr kumimoji="0" sz="2000" b="1" i="0" u="none" strike="noStrike" kern="0" cap="none" spc="140" normalizeH="0" baseline="0" noProof="0" dirty="0">
                <a:ln>
                  <a:noFill/>
                </a:ln>
                <a:solidFill>
                  <a:sysClr val="windowText" lastClr="000000"/>
                </a:solidFill>
                <a:effectLst/>
                <a:uLnTx/>
                <a:uFillTx/>
                <a:latin typeface="Calibri"/>
                <a:cs typeface="Calibri"/>
              </a:rPr>
              <a:t>Code</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14" normalizeH="0" baseline="0" noProof="0" dirty="0">
                <a:ln>
                  <a:noFill/>
                </a:ln>
                <a:solidFill>
                  <a:sysClr val="windowText" lastClr="000000"/>
                </a:solidFill>
                <a:effectLst/>
                <a:uLnTx/>
                <a:uFillTx/>
                <a:latin typeface="Calibri"/>
                <a:cs typeface="Calibri"/>
              </a:rPr>
              <a:t>Offices</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60" normalizeH="0" baseline="0" noProof="0" dirty="0">
                <a:ln>
                  <a:noFill/>
                </a:ln>
                <a:solidFill>
                  <a:sysClr val="windowText" lastClr="000000"/>
                </a:solidFill>
                <a:effectLst/>
                <a:uLnTx/>
                <a:uFillTx/>
                <a:latin typeface="Calibri"/>
                <a:cs typeface="Calibri"/>
              </a:rPr>
              <a:t>in</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210" normalizeH="0" baseline="0" noProof="0" dirty="0">
                <a:ln>
                  <a:noFill/>
                </a:ln>
                <a:solidFill>
                  <a:sysClr val="windowText" lastClr="000000"/>
                </a:solidFill>
                <a:effectLst/>
                <a:uLnTx/>
                <a:uFillTx/>
                <a:latin typeface="Calibri"/>
                <a:cs typeface="Calibri"/>
              </a:rPr>
              <a:t>NC</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cs typeface="Calibri"/>
              </a:rPr>
              <a:t>May</a:t>
            </a:r>
            <a:r>
              <a:rPr kumimoji="0" sz="2000" b="0" i="0" u="none" strike="noStrike" kern="0" cap="none" spc="-90" normalizeH="0" baseline="0" noProof="0" dirty="0">
                <a:ln>
                  <a:noFill/>
                </a:ln>
                <a:solidFill>
                  <a:sysClr val="windowText" lastClr="000000"/>
                </a:solidFill>
                <a:effectLst/>
                <a:uLnTx/>
                <a:uFillTx/>
                <a:latin typeface="Calibri"/>
                <a:cs typeface="Calibri"/>
              </a:rPr>
              <a:t> </a:t>
            </a:r>
            <a:r>
              <a:rPr kumimoji="0" sz="2000" b="0" i="0" u="none" strike="noStrike" kern="0" cap="none" spc="-20" normalizeH="0" baseline="0" noProof="0" dirty="0">
                <a:ln>
                  <a:noFill/>
                </a:ln>
                <a:solidFill>
                  <a:sysClr val="windowText" lastClr="000000"/>
                </a:solidFill>
                <a:effectLst/>
                <a:uLnTx/>
                <a:uFillTx/>
                <a:latin typeface="Calibri"/>
                <a:cs typeface="Calibri"/>
              </a:rPr>
              <a:t>not:</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5"/>
              </a:spcBef>
              <a:spcAft>
                <a:spcPts val="0"/>
              </a:spcAft>
              <a:buClrTx/>
              <a:buSzTx/>
              <a:buFont typeface="Arial"/>
              <a:buChar char="•"/>
              <a:tabLst>
                <a:tab pos="354965" algn="l"/>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Adopt their own</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technical</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construction</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60" normalizeH="0" baseline="0" noProof="0" dirty="0">
                <a:ln>
                  <a:noFill/>
                </a:ln>
                <a:solidFill>
                  <a:sysClr val="windowText" lastClr="000000"/>
                </a:solidFill>
                <a:effectLst/>
                <a:uLnTx/>
                <a:uFillTx/>
                <a:latin typeface="Calibri"/>
                <a:cs typeface="Calibri"/>
              </a:rPr>
              <a:t>standards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Modify</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structural,</a:t>
            </a:r>
            <a:r>
              <a:rPr kumimoji="0" sz="2000" b="0" i="0" u="none" strike="noStrike" kern="0" cap="none" spc="45" normalizeH="0" baseline="0" noProof="0" dirty="0">
                <a:ln>
                  <a:noFill/>
                </a:ln>
                <a:solidFill>
                  <a:sysClr val="windowText" lastClr="000000"/>
                </a:solidFill>
                <a:effectLst/>
                <a:uLnTx/>
                <a:uFillTx/>
                <a:latin typeface="Calibri"/>
                <a:cs typeface="Calibri"/>
              </a:rPr>
              <a:t> </a:t>
            </a:r>
            <a:r>
              <a:rPr kumimoji="0" sz="2000" b="0" i="0" u="none" strike="noStrike" kern="0" cap="none" spc="60" normalizeH="0" baseline="0" noProof="0" dirty="0">
                <a:ln>
                  <a:noFill/>
                </a:ln>
                <a:solidFill>
                  <a:sysClr val="windowText" lastClr="000000"/>
                </a:solidFill>
                <a:effectLst/>
                <a:uLnTx/>
                <a:uFillTx/>
                <a:latin typeface="Calibri"/>
                <a:cs typeface="Calibri"/>
              </a:rPr>
              <a:t>electrical,</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50" normalizeH="0" baseline="0" noProof="0" dirty="0">
                <a:ln>
                  <a:noFill/>
                </a:ln>
                <a:solidFill>
                  <a:sysClr val="windowText" lastClr="000000"/>
                </a:solidFill>
                <a:effectLst/>
                <a:uLnTx/>
                <a:uFillTx/>
                <a:latin typeface="Calibri"/>
                <a:cs typeface="Calibri"/>
              </a:rPr>
              <a:t>plumbing,</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or</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85" normalizeH="0" baseline="0" noProof="0" dirty="0">
                <a:ln>
                  <a:noFill/>
                </a:ln>
                <a:solidFill>
                  <a:sysClr val="windowText" lastClr="000000"/>
                </a:solidFill>
                <a:effectLst/>
                <a:uLnTx/>
                <a:uFillTx/>
                <a:latin typeface="Calibri"/>
                <a:cs typeface="Calibri"/>
              </a:rPr>
              <a:t>mechanical</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requirements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000" b="0" i="0" u="none" strike="noStrike" kern="0" cap="none" spc="85" normalizeH="0" baseline="0" noProof="0" dirty="0">
                <a:ln>
                  <a:noFill/>
                </a:ln>
                <a:solidFill>
                  <a:sysClr val="windowText" lastClr="000000"/>
                </a:solidFill>
                <a:effectLst/>
                <a:uLnTx/>
                <a:uFillTx/>
                <a:latin typeface="Calibri"/>
                <a:cs typeface="Calibri"/>
              </a:rPr>
              <a:t>Enact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65" normalizeH="0" baseline="0" noProof="0" dirty="0">
                <a:ln>
                  <a:noFill/>
                </a:ln>
                <a:solidFill>
                  <a:sysClr val="windowText" lastClr="000000"/>
                </a:solidFill>
                <a:effectLst/>
                <a:uLnTx/>
                <a:uFillTx/>
                <a:latin typeface="Calibri"/>
                <a:cs typeface="Calibri"/>
              </a:rPr>
              <a:t>ordinances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that </a:t>
            </a:r>
            <a:r>
              <a:rPr kumimoji="0" sz="2000" b="0" i="0" u="none" strike="noStrike" kern="0" cap="none" spc="60" normalizeH="0" baseline="0" noProof="0" dirty="0">
                <a:ln>
                  <a:noFill/>
                </a:ln>
                <a:solidFill>
                  <a:sysClr val="windowText" lastClr="000000"/>
                </a:solidFill>
                <a:effectLst/>
                <a:uLnTx/>
                <a:uFillTx/>
                <a:latin typeface="Calibri"/>
                <a:cs typeface="Calibri"/>
              </a:rPr>
              <a:t>conflict</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with or</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60" normalizeH="0" baseline="0" noProof="0" dirty="0">
                <a:ln>
                  <a:noFill/>
                </a:ln>
                <a:solidFill>
                  <a:sysClr val="windowText" lastClr="000000"/>
                </a:solidFill>
                <a:effectLst/>
                <a:uLnTx/>
                <a:uFillTx/>
                <a:latin typeface="Calibri"/>
                <a:cs typeface="Calibri"/>
              </a:rPr>
              <a:t>supplement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State</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Building</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95" normalizeH="0" baseline="0" noProof="0" dirty="0">
                <a:ln>
                  <a:noFill/>
                </a:ln>
                <a:solidFill>
                  <a:sysClr val="windowText" lastClr="000000"/>
                </a:solidFill>
                <a:effectLst/>
                <a:uLnTx/>
                <a:uFillTx/>
                <a:latin typeface="Calibri"/>
                <a:cs typeface="Calibri"/>
              </a:rPr>
              <a:t>Code</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000" b="0" i="0" u="none" strike="noStrike" kern="0" cap="none" spc="45" normalizeH="0" baseline="0" noProof="0" dirty="0">
                <a:ln>
                  <a:noFill/>
                </a:ln>
                <a:solidFill>
                  <a:sysClr val="windowText" lastClr="000000"/>
                </a:solidFill>
                <a:effectLst/>
                <a:uLnTx/>
                <a:uFillTx/>
                <a:latin typeface="Calibri"/>
                <a:cs typeface="Calibri"/>
              </a:rPr>
              <a:t>Regulate</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in</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areas</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General</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Assembly</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110" normalizeH="0" baseline="0" noProof="0" dirty="0">
                <a:ln>
                  <a:noFill/>
                </a:ln>
                <a:solidFill>
                  <a:sysClr val="windowText" lastClr="000000"/>
                </a:solidFill>
                <a:effectLst/>
                <a:uLnTx/>
                <a:uFillTx/>
                <a:latin typeface="Calibri"/>
                <a:cs typeface="Calibri"/>
              </a:rPr>
              <a:t>has</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preempted</a:t>
            </a:r>
            <a:endParaRPr kumimoji="0" sz="20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6985" rIns="0" bIns="0" rtlCol="0">
            <a:spAutoFit/>
          </a:bodyPr>
          <a:lstStyle/>
          <a:p>
            <a:pPr marL="38100" marR="0" lvl="0" indent="0" defTabSz="914400" eaLnBrk="1" fontAlgn="auto" latinLnBrk="0" hangingPunct="1">
              <a:lnSpc>
                <a:spcPct val="100000"/>
              </a:lnSpc>
              <a:spcBef>
                <a:spcPts val="55"/>
              </a:spcBef>
              <a:spcAft>
                <a:spcPts val="0"/>
              </a:spcAft>
              <a:buClrTx/>
              <a:buSzTx/>
              <a:buFontTx/>
              <a:buNone/>
              <a:tabLst/>
              <a:defRPr/>
            </a:pPr>
            <a:fld id="{81D60167-4931-47E6-BA6A-407CBD079E47}" type="slidenum">
              <a:rPr kumimoji="0" sz="650" b="1" i="0" u="none" strike="noStrike" kern="0" cap="none" spc="-50" normalizeH="0" baseline="0" noProof="0" dirty="0">
                <a:ln>
                  <a:noFill/>
                </a:ln>
                <a:solidFill>
                  <a:srgbClr val="003A6F"/>
                </a:solidFill>
                <a:effectLst/>
                <a:uLnTx/>
                <a:uFillTx/>
                <a:latin typeface="Arial"/>
                <a:cs typeface="Arial"/>
              </a:rPr>
              <a:pPr marL="38100" marR="0" lvl="0" indent="0" defTabSz="914400" eaLnBrk="1" fontAlgn="auto" latinLnBrk="0" hangingPunct="1">
                <a:lnSpc>
                  <a:spcPct val="100000"/>
                </a:lnSpc>
                <a:spcBef>
                  <a:spcPts val="55"/>
                </a:spcBef>
                <a:spcAft>
                  <a:spcPts val="0"/>
                </a:spcAft>
                <a:buClrTx/>
                <a:buSzTx/>
                <a:buFontTx/>
                <a:buNone/>
                <a:tabLst/>
                <a:defRPr/>
              </a:pPr>
              <a:t>47</a:t>
            </a:fld>
            <a:endParaRPr kumimoji="0" sz="650" b="1" i="0" u="none" strike="noStrike" kern="0" cap="none" spc="-50" normalizeH="0" baseline="0" noProof="0" dirty="0">
              <a:ln>
                <a:noFill/>
              </a:ln>
              <a:solidFill>
                <a:srgbClr val="003A6F"/>
              </a:solidFill>
              <a:effectLst/>
              <a:uLnTx/>
              <a:uFillTx/>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1"/>
            <a:ext cx="12192000" cy="1107440"/>
            <a:chOff x="0" y="-11"/>
            <a:chExt cx="12192000" cy="1107440"/>
          </a:xfrm>
        </p:grpSpPr>
        <p:sp>
          <p:nvSpPr>
            <p:cNvPr id="3" name="object 3"/>
            <p:cNvSpPr/>
            <p:nvPr/>
          </p:nvSpPr>
          <p:spPr>
            <a:xfrm>
              <a:off x="8710556" y="-11"/>
              <a:ext cx="3481704" cy="1106805"/>
            </a:xfrm>
            <a:custGeom>
              <a:avLst/>
              <a:gdLst/>
              <a:ahLst/>
              <a:cxnLst/>
              <a:rect l="l" t="t" r="r" b="b"/>
              <a:pathLst>
                <a:path w="3481704" h="1106805">
                  <a:moveTo>
                    <a:pt x="3481152" y="0"/>
                  </a:moveTo>
                  <a:lnTo>
                    <a:pt x="0" y="0"/>
                  </a:lnTo>
                  <a:lnTo>
                    <a:pt x="0" y="602628"/>
                  </a:lnTo>
                  <a:lnTo>
                    <a:pt x="3481152" y="1106418"/>
                  </a:lnTo>
                  <a:lnTo>
                    <a:pt x="3481152" y="0"/>
                  </a:lnTo>
                  <a:close/>
                </a:path>
              </a:pathLst>
            </a:custGeom>
            <a:solidFill>
              <a:srgbClr val="95BC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0" y="-11"/>
              <a:ext cx="12192000" cy="1107440"/>
            </a:xfrm>
            <a:custGeom>
              <a:avLst/>
              <a:gdLst/>
              <a:ahLst/>
              <a:cxnLst/>
              <a:rect l="l" t="t" r="r" b="b"/>
              <a:pathLst>
                <a:path w="12192000" h="1107440">
                  <a:moveTo>
                    <a:pt x="12191709" y="0"/>
                  </a:moveTo>
                  <a:lnTo>
                    <a:pt x="0" y="0"/>
                  </a:lnTo>
                  <a:lnTo>
                    <a:pt x="0" y="1107135"/>
                  </a:lnTo>
                  <a:lnTo>
                    <a:pt x="12191709" y="507702"/>
                  </a:lnTo>
                  <a:lnTo>
                    <a:pt x="12191709" y="0"/>
                  </a:lnTo>
                  <a:close/>
                </a:path>
              </a:pathLst>
            </a:custGeom>
            <a:solidFill>
              <a:srgbClr val="5B92D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0" y="-11"/>
              <a:ext cx="12192000" cy="894080"/>
            </a:xfrm>
            <a:custGeom>
              <a:avLst/>
              <a:gdLst/>
              <a:ahLst/>
              <a:cxnLst/>
              <a:rect l="l" t="t" r="r" b="b"/>
              <a:pathLst>
                <a:path w="12192000" h="894080">
                  <a:moveTo>
                    <a:pt x="12191709" y="0"/>
                  </a:moveTo>
                  <a:lnTo>
                    <a:pt x="0" y="0"/>
                  </a:lnTo>
                  <a:lnTo>
                    <a:pt x="0" y="893868"/>
                  </a:lnTo>
                  <a:lnTo>
                    <a:pt x="12191709" y="370083"/>
                  </a:lnTo>
                  <a:lnTo>
                    <a:pt x="12191709" y="0"/>
                  </a:lnTo>
                  <a:close/>
                </a:path>
              </a:pathLst>
            </a:custGeom>
            <a:solidFill>
              <a:srgbClr val="002D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descr="$PPTXTitle"/>
          <p:cNvSpPr txBox="1">
            <a:spLocks noGrp="1"/>
          </p:cNvSpPr>
          <p:nvPr>
            <p:ph type="title"/>
          </p:nvPr>
        </p:nvSpPr>
        <p:spPr>
          <a:xfrm>
            <a:off x="579526" y="1228090"/>
            <a:ext cx="8109584" cy="391160"/>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0000"/>
                </a:solidFill>
                <a:latin typeface="Calibri"/>
                <a:cs typeface="Calibri"/>
              </a:rPr>
              <a:t>Efforts</a:t>
            </a:r>
            <a:r>
              <a:rPr spc="-50" dirty="0">
                <a:solidFill>
                  <a:srgbClr val="000000"/>
                </a:solidFill>
                <a:latin typeface="Calibri"/>
                <a:cs typeface="Calibri"/>
              </a:rPr>
              <a:t> </a:t>
            </a:r>
            <a:r>
              <a:rPr dirty="0">
                <a:solidFill>
                  <a:srgbClr val="000000"/>
                </a:solidFill>
                <a:latin typeface="Calibri"/>
                <a:cs typeface="Calibri"/>
              </a:rPr>
              <a:t>to</a:t>
            </a:r>
            <a:r>
              <a:rPr spc="-35" dirty="0">
                <a:solidFill>
                  <a:srgbClr val="000000"/>
                </a:solidFill>
                <a:latin typeface="Calibri"/>
                <a:cs typeface="Calibri"/>
              </a:rPr>
              <a:t> </a:t>
            </a:r>
            <a:r>
              <a:rPr spc="130" dirty="0">
                <a:solidFill>
                  <a:srgbClr val="000000"/>
                </a:solidFill>
                <a:latin typeface="Calibri"/>
                <a:cs typeface="Calibri"/>
              </a:rPr>
              <a:t>Include</a:t>
            </a:r>
            <a:r>
              <a:rPr spc="-45" dirty="0">
                <a:solidFill>
                  <a:srgbClr val="000000"/>
                </a:solidFill>
                <a:latin typeface="Calibri"/>
                <a:cs typeface="Calibri"/>
              </a:rPr>
              <a:t> </a:t>
            </a:r>
            <a:r>
              <a:rPr spc="100" dirty="0">
                <a:solidFill>
                  <a:srgbClr val="000000"/>
                </a:solidFill>
                <a:latin typeface="Calibri"/>
                <a:cs typeface="Calibri"/>
              </a:rPr>
              <a:t>AARST</a:t>
            </a:r>
            <a:r>
              <a:rPr spc="-35" dirty="0">
                <a:solidFill>
                  <a:srgbClr val="000000"/>
                </a:solidFill>
                <a:latin typeface="Calibri"/>
                <a:cs typeface="Calibri"/>
              </a:rPr>
              <a:t> </a:t>
            </a:r>
            <a:r>
              <a:rPr spc="125" dirty="0">
                <a:solidFill>
                  <a:srgbClr val="000000"/>
                </a:solidFill>
                <a:latin typeface="Calibri"/>
                <a:cs typeface="Calibri"/>
              </a:rPr>
              <a:t>Standards</a:t>
            </a:r>
            <a:r>
              <a:rPr spc="-30" dirty="0">
                <a:solidFill>
                  <a:srgbClr val="000000"/>
                </a:solidFill>
                <a:latin typeface="Calibri"/>
                <a:cs typeface="Calibri"/>
              </a:rPr>
              <a:t> </a:t>
            </a:r>
            <a:r>
              <a:rPr spc="50" dirty="0">
                <a:solidFill>
                  <a:srgbClr val="000000"/>
                </a:solidFill>
                <a:latin typeface="Calibri"/>
                <a:cs typeface="Calibri"/>
              </a:rPr>
              <a:t>into</a:t>
            </a:r>
            <a:r>
              <a:rPr spc="-55" dirty="0">
                <a:solidFill>
                  <a:srgbClr val="000000"/>
                </a:solidFill>
                <a:latin typeface="Calibri"/>
                <a:cs typeface="Calibri"/>
              </a:rPr>
              <a:t> </a:t>
            </a:r>
            <a:r>
              <a:rPr spc="285" dirty="0">
                <a:solidFill>
                  <a:srgbClr val="000000"/>
                </a:solidFill>
                <a:latin typeface="Calibri"/>
                <a:cs typeface="Calibri"/>
              </a:rPr>
              <a:t>NC</a:t>
            </a:r>
            <a:r>
              <a:rPr spc="-30" dirty="0">
                <a:solidFill>
                  <a:srgbClr val="000000"/>
                </a:solidFill>
                <a:latin typeface="Calibri"/>
                <a:cs typeface="Calibri"/>
              </a:rPr>
              <a:t> </a:t>
            </a:r>
            <a:r>
              <a:rPr spc="85" dirty="0">
                <a:solidFill>
                  <a:srgbClr val="000000"/>
                </a:solidFill>
                <a:latin typeface="Calibri"/>
                <a:cs typeface="Calibri"/>
              </a:rPr>
              <a:t>Building</a:t>
            </a:r>
            <a:r>
              <a:rPr spc="-40" dirty="0">
                <a:solidFill>
                  <a:srgbClr val="000000"/>
                </a:solidFill>
                <a:latin typeface="Calibri"/>
                <a:cs typeface="Calibri"/>
              </a:rPr>
              <a:t> </a:t>
            </a:r>
            <a:r>
              <a:rPr spc="190" dirty="0">
                <a:solidFill>
                  <a:srgbClr val="000000"/>
                </a:solidFill>
                <a:latin typeface="Calibri"/>
                <a:cs typeface="Calibri"/>
              </a:rPr>
              <a:t>Codes</a:t>
            </a:r>
          </a:p>
        </p:txBody>
      </p:sp>
      <p:sp>
        <p:nvSpPr>
          <p:cNvPr id="9" name="object 9"/>
          <p:cNvSpPr txBox="1">
            <a:spLocks noGrp="1"/>
          </p:cNvSpPr>
          <p:nvPr>
            <p:ph type="sldNum" sz="quarter" idx="7"/>
          </p:nvPr>
        </p:nvSpPr>
        <p:spPr>
          <a:prstGeom prst="rect">
            <a:avLst/>
          </a:prstGeom>
        </p:spPr>
        <p:txBody>
          <a:bodyPr vert="horz" wrap="square" lIns="0" tIns="6985" rIns="0" bIns="0" rtlCol="0">
            <a:spAutoFit/>
          </a:bodyPr>
          <a:lstStyle/>
          <a:p>
            <a:pPr marL="38100" marR="0" lvl="0" indent="0" defTabSz="914400" eaLnBrk="1" fontAlgn="auto" latinLnBrk="0" hangingPunct="1">
              <a:lnSpc>
                <a:spcPct val="100000"/>
              </a:lnSpc>
              <a:spcBef>
                <a:spcPts val="55"/>
              </a:spcBef>
              <a:spcAft>
                <a:spcPts val="0"/>
              </a:spcAft>
              <a:buClrTx/>
              <a:buSzTx/>
              <a:buFontTx/>
              <a:buNone/>
              <a:tabLst/>
              <a:defRPr/>
            </a:pPr>
            <a:fld id="{81D60167-4931-47E6-BA6A-407CBD079E47}" type="slidenum">
              <a:rPr kumimoji="0" sz="650" b="1" i="0" u="none" strike="noStrike" kern="0" cap="none" spc="-50" normalizeH="0" baseline="0" noProof="0" dirty="0">
                <a:ln>
                  <a:noFill/>
                </a:ln>
                <a:solidFill>
                  <a:srgbClr val="003A6F"/>
                </a:solidFill>
                <a:effectLst/>
                <a:uLnTx/>
                <a:uFillTx/>
                <a:latin typeface="Arial"/>
                <a:cs typeface="Arial"/>
              </a:rPr>
              <a:pPr marL="38100" marR="0" lvl="0" indent="0" defTabSz="914400" eaLnBrk="1" fontAlgn="auto" latinLnBrk="0" hangingPunct="1">
                <a:lnSpc>
                  <a:spcPct val="100000"/>
                </a:lnSpc>
                <a:spcBef>
                  <a:spcPts val="55"/>
                </a:spcBef>
                <a:spcAft>
                  <a:spcPts val="0"/>
                </a:spcAft>
                <a:buClrTx/>
                <a:buSzTx/>
                <a:buFontTx/>
                <a:buNone/>
                <a:tabLst/>
                <a:defRPr/>
              </a:pPr>
              <a:t>48</a:t>
            </a:fld>
            <a:endParaRPr kumimoji="0" sz="650" b="1" i="0" u="none" strike="noStrike" kern="0" cap="none" spc="-50" normalizeH="0" baseline="0" noProof="0" dirty="0">
              <a:ln>
                <a:noFill/>
              </a:ln>
              <a:solidFill>
                <a:srgbClr val="003A6F"/>
              </a:solidFill>
              <a:effectLst/>
              <a:uLnTx/>
              <a:uFillTx/>
              <a:latin typeface="Arial"/>
              <a:cs typeface="Arial"/>
            </a:endParaRPr>
          </a:p>
        </p:txBody>
      </p:sp>
      <p:sp>
        <p:nvSpPr>
          <p:cNvPr id="7" name="object 7"/>
          <p:cNvSpPr txBox="1">
            <a:spLocks noGrp="1"/>
          </p:cNvSpPr>
          <p:nvPr>
            <p:ph type="body" idx="1"/>
          </p:nvPr>
        </p:nvSpPr>
        <p:spPr>
          <a:prstGeom prst="rect">
            <a:avLst/>
          </a:prstGeom>
        </p:spPr>
        <p:txBody>
          <a:bodyPr vert="horz" wrap="square" lIns="0" tIns="13335" rIns="0" bIns="0" rtlCol="0">
            <a:spAutoFit/>
          </a:bodyPr>
          <a:lstStyle/>
          <a:p>
            <a:pPr marL="12700">
              <a:lnSpc>
                <a:spcPct val="100000"/>
              </a:lnSpc>
              <a:spcBef>
                <a:spcPts val="105"/>
              </a:spcBef>
            </a:pPr>
            <a:r>
              <a:rPr spc="45" dirty="0"/>
              <a:t>Empowered</a:t>
            </a:r>
            <a:r>
              <a:rPr spc="-20" dirty="0"/>
              <a:t> </a:t>
            </a:r>
            <a:r>
              <a:rPr dirty="0"/>
              <a:t>the</a:t>
            </a:r>
            <a:r>
              <a:rPr spc="10" dirty="0"/>
              <a:t> </a:t>
            </a:r>
            <a:r>
              <a:rPr spc="220" dirty="0"/>
              <a:t>NC</a:t>
            </a:r>
            <a:r>
              <a:rPr dirty="0"/>
              <a:t> Advisory</a:t>
            </a:r>
            <a:r>
              <a:rPr spc="-30" dirty="0"/>
              <a:t> </a:t>
            </a:r>
            <a:r>
              <a:rPr spc="60" dirty="0"/>
              <a:t>Committee</a:t>
            </a:r>
            <a:r>
              <a:rPr spc="-25" dirty="0"/>
              <a:t> </a:t>
            </a:r>
            <a:r>
              <a:rPr spc="50" dirty="0"/>
              <a:t>on</a:t>
            </a:r>
            <a:r>
              <a:rPr spc="5" dirty="0"/>
              <a:t> </a:t>
            </a:r>
            <a:r>
              <a:rPr spc="105" dirty="0"/>
              <a:t>Cancer</a:t>
            </a:r>
            <a:r>
              <a:rPr spc="-20" dirty="0"/>
              <a:t> </a:t>
            </a:r>
            <a:r>
              <a:rPr spc="50" dirty="0"/>
              <a:t>Coordination</a:t>
            </a:r>
            <a:r>
              <a:rPr spc="-40" dirty="0"/>
              <a:t> </a:t>
            </a:r>
            <a:r>
              <a:rPr spc="70" dirty="0"/>
              <a:t>and</a:t>
            </a:r>
            <a:r>
              <a:rPr dirty="0"/>
              <a:t> </a:t>
            </a:r>
            <a:r>
              <a:rPr spc="55" dirty="0"/>
              <a:t>Control</a:t>
            </a:r>
            <a:r>
              <a:rPr spc="35" dirty="0"/>
              <a:t> </a:t>
            </a:r>
            <a:r>
              <a:rPr spc="-50" dirty="0"/>
              <a:t>–</a:t>
            </a:r>
          </a:p>
          <a:p>
            <a:pPr marL="12700">
              <a:lnSpc>
                <a:spcPct val="100000"/>
              </a:lnSpc>
              <a:spcBef>
                <a:spcPts val="5"/>
              </a:spcBef>
            </a:pPr>
            <a:r>
              <a:rPr spc="10" dirty="0"/>
              <a:t>legislative</a:t>
            </a:r>
            <a:r>
              <a:rPr spc="20" dirty="0"/>
              <a:t> </a:t>
            </a:r>
            <a:r>
              <a:rPr spc="70" dirty="0"/>
              <a:t>and</a:t>
            </a:r>
            <a:r>
              <a:rPr spc="45" dirty="0"/>
              <a:t> </a:t>
            </a:r>
            <a:r>
              <a:rPr spc="10" dirty="0"/>
              <a:t>prevention</a:t>
            </a:r>
            <a:r>
              <a:rPr spc="20" dirty="0"/>
              <a:t> </a:t>
            </a:r>
            <a:r>
              <a:rPr spc="70" dirty="0"/>
              <a:t>subcommittees</a:t>
            </a:r>
            <a:r>
              <a:rPr spc="-5" dirty="0"/>
              <a:t> </a:t>
            </a:r>
            <a:r>
              <a:rPr spc="10" dirty="0"/>
              <a:t>with</a:t>
            </a:r>
            <a:r>
              <a:rPr spc="30" dirty="0"/>
              <a:t> </a:t>
            </a:r>
            <a:r>
              <a:rPr spc="10" dirty="0"/>
              <a:t>knowledge</a:t>
            </a:r>
            <a:r>
              <a:rPr spc="40" dirty="0"/>
              <a:t> </a:t>
            </a:r>
            <a:r>
              <a:rPr spc="10" dirty="0"/>
              <a:t>of</a:t>
            </a:r>
            <a:r>
              <a:rPr spc="35" dirty="0"/>
              <a:t> </a:t>
            </a:r>
            <a:r>
              <a:rPr spc="55" dirty="0"/>
              <a:t>AARST</a:t>
            </a:r>
            <a:r>
              <a:rPr spc="40" dirty="0"/>
              <a:t> </a:t>
            </a:r>
            <a:r>
              <a:rPr spc="60" dirty="0"/>
              <a:t>standards</a:t>
            </a:r>
          </a:p>
          <a:p>
            <a:pPr marL="12700" marR="15875">
              <a:lnSpc>
                <a:spcPct val="100000"/>
              </a:lnSpc>
              <a:spcBef>
                <a:spcPts val="2400"/>
              </a:spcBef>
            </a:pPr>
            <a:r>
              <a:rPr spc="90" dirty="0"/>
              <a:t>Conducted</a:t>
            </a:r>
            <a:r>
              <a:rPr spc="5" dirty="0"/>
              <a:t> </a:t>
            </a:r>
            <a:r>
              <a:rPr spc="65" dirty="0"/>
              <a:t>an</a:t>
            </a:r>
            <a:r>
              <a:rPr spc="15" dirty="0"/>
              <a:t> </a:t>
            </a:r>
            <a:r>
              <a:rPr spc="10" dirty="0"/>
              <a:t>online</a:t>
            </a:r>
            <a:r>
              <a:rPr spc="30" dirty="0"/>
              <a:t> </a:t>
            </a:r>
            <a:r>
              <a:rPr spc="10" dirty="0"/>
              <a:t>webinar</a:t>
            </a:r>
            <a:r>
              <a:rPr spc="15" dirty="0"/>
              <a:t> </a:t>
            </a:r>
            <a:r>
              <a:rPr spc="10" dirty="0"/>
              <a:t>supporting</a:t>
            </a:r>
            <a:r>
              <a:rPr spc="20" dirty="0"/>
              <a:t> </a:t>
            </a:r>
            <a:r>
              <a:rPr spc="70" dirty="0"/>
              <a:t>inclusion</a:t>
            </a:r>
            <a:r>
              <a:rPr spc="10" dirty="0"/>
              <a:t> of</a:t>
            </a:r>
            <a:r>
              <a:rPr spc="25" dirty="0"/>
              <a:t> </a:t>
            </a:r>
            <a:r>
              <a:rPr spc="55" dirty="0"/>
              <a:t>AARST</a:t>
            </a:r>
            <a:r>
              <a:rPr spc="30" dirty="0"/>
              <a:t> </a:t>
            </a:r>
            <a:r>
              <a:rPr spc="70" dirty="0"/>
              <a:t>standards</a:t>
            </a:r>
            <a:r>
              <a:rPr spc="15" dirty="0"/>
              <a:t> </a:t>
            </a:r>
            <a:r>
              <a:rPr spc="10" dirty="0"/>
              <a:t>with</a:t>
            </a:r>
            <a:r>
              <a:rPr spc="25" dirty="0"/>
              <a:t> </a:t>
            </a:r>
            <a:r>
              <a:rPr spc="55" dirty="0"/>
              <a:t>speakers: </a:t>
            </a:r>
            <a:r>
              <a:rPr dirty="0"/>
              <a:t>Deputy</a:t>
            </a:r>
            <a:r>
              <a:rPr spc="50" dirty="0"/>
              <a:t> </a:t>
            </a:r>
            <a:r>
              <a:rPr dirty="0"/>
              <a:t>Director</a:t>
            </a:r>
            <a:r>
              <a:rPr spc="65" dirty="0"/>
              <a:t> </a:t>
            </a:r>
            <a:r>
              <a:rPr dirty="0"/>
              <a:t>of</a:t>
            </a:r>
            <a:r>
              <a:rPr spc="75" dirty="0"/>
              <a:t> </a:t>
            </a:r>
            <a:r>
              <a:rPr spc="60" dirty="0"/>
              <a:t>Duke</a:t>
            </a:r>
            <a:r>
              <a:rPr spc="65" dirty="0"/>
              <a:t> </a:t>
            </a:r>
            <a:r>
              <a:rPr spc="110" dirty="0"/>
              <a:t>Cancer</a:t>
            </a:r>
            <a:r>
              <a:rPr spc="70" dirty="0"/>
              <a:t> </a:t>
            </a:r>
            <a:r>
              <a:rPr dirty="0"/>
              <a:t>Institute,</a:t>
            </a:r>
            <a:r>
              <a:rPr spc="85" dirty="0"/>
              <a:t> </a:t>
            </a:r>
            <a:r>
              <a:rPr spc="65" dirty="0"/>
              <a:t>Assistant</a:t>
            </a:r>
            <a:r>
              <a:rPr spc="105" dirty="0"/>
              <a:t> </a:t>
            </a:r>
            <a:r>
              <a:rPr dirty="0"/>
              <a:t>Director</a:t>
            </a:r>
            <a:r>
              <a:rPr spc="60" dirty="0"/>
              <a:t> </a:t>
            </a:r>
            <a:r>
              <a:rPr dirty="0"/>
              <a:t>of</a:t>
            </a:r>
            <a:r>
              <a:rPr spc="80" dirty="0"/>
              <a:t> </a:t>
            </a:r>
            <a:r>
              <a:rPr spc="220" dirty="0"/>
              <a:t>NC</a:t>
            </a:r>
            <a:r>
              <a:rPr spc="75" dirty="0"/>
              <a:t> </a:t>
            </a:r>
            <a:r>
              <a:rPr spc="35" dirty="0"/>
              <a:t>Cooperative </a:t>
            </a:r>
            <a:r>
              <a:rPr spc="55" dirty="0"/>
              <a:t>Extension,</a:t>
            </a:r>
            <a:r>
              <a:rPr spc="60" dirty="0"/>
              <a:t> </a:t>
            </a:r>
            <a:r>
              <a:rPr dirty="0"/>
              <a:t>Director</a:t>
            </a:r>
            <a:r>
              <a:rPr spc="45" dirty="0"/>
              <a:t> </a:t>
            </a:r>
            <a:r>
              <a:rPr dirty="0"/>
              <a:t>of</a:t>
            </a:r>
            <a:r>
              <a:rPr spc="65" dirty="0"/>
              <a:t> </a:t>
            </a:r>
            <a:r>
              <a:rPr spc="50" dirty="0"/>
              <a:t>National</a:t>
            </a:r>
            <a:r>
              <a:rPr spc="45" dirty="0"/>
              <a:t> </a:t>
            </a:r>
            <a:r>
              <a:rPr spc="75" dirty="0"/>
              <a:t>Radon</a:t>
            </a:r>
            <a:r>
              <a:rPr spc="60" dirty="0"/>
              <a:t> </a:t>
            </a:r>
            <a:r>
              <a:rPr dirty="0"/>
              <a:t>Program</a:t>
            </a:r>
            <a:r>
              <a:rPr spc="80" dirty="0"/>
              <a:t> Services,</a:t>
            </a:r>
            <a:r>
              <a:rPr spc="65" dirty="0"/>
              <a:t> </a:t>
            </a:r>
            <a:r>
              <a:rPr dirty="0"/>
              <a:t>President</a:t>
            </a:r>
            <a:r>
              <a:rPr spc="45" dirty="0"/>
              <a:t> </a:t>
            </a:r>
            <a:r>
              <a:rPr dirty="0"/>
              <a:t>of</a:t>
            </a:r>
            <a:r>
              <a:rPr spc="60" dirty="0"/>
              <a:t> </a:t>
            </a:r>
            <a:r>
              <a:rPr dirty="0"/>
              <a:t>AARST,</a:t>
            </a:r>
            <a:r>
              <a:rPr spc="80" dirty="0"/>
              <a:t> </a:t>
            </a:r>
            <a:r>
              <a:rPr spc="40" dirty="0"/>
              <a:t>National </a:t>
            </a:r>
            <a:r>
              <a:rPr spc="55" dirty="0"/>
              <a:t>Policy</a:t>
            </a:r>
            <a:r>
              <a:rPr spc="50" dirty="0"/>
              <a:t> </a:t>
            </a:r>
            <a:r>
              <a:rPr dirty="0"/>
              <a:t>Director</a:t>
            </a:r>
            <a:r>
              <a:rPr spc="55" dirty="0"/>
              <a:t> </a:t>
            </a:r>
            <a:r>
              <a:rPr dirty="0"/>
              <a:t>of</a:t>
            </a:r>
            <a:r>
              <a:rPr spc="70" dirty="0"/>
              <a:t> </a:t>
            </a:r>
            <a:r>
              <a:rPr spc="45" dirty="0"/>
              <a:t>AARST</a:t>
            </a:r>
          </a:p>
          <a:p>
            <a:pPr marL="12700" marR="5080">
              <a:lnSpc>
                <a:spcPct val="100000"/>
              </a:lnSpc>
              <a:spcBef>
                <a:spcPts val="2400"/>
              </a:spcBef>
            </a:pPr>
            <a:r>
              <a:rPr dirty="0"/>
              <a:t>Letters</a:t>
            </a:r>
            <a:r>
              <a:rPr spc="25" dirty="0"/>
              <a:t> </a:t>
            </a:r>
            <a:r>
              <a:rPr dirty="0"/>
              <a:t>of</a:t>
            </a:r>
            <a:r>
              <a:rPr spc="20" dirty="0"/>
              <a:t> </a:t>
            </a:r>
            <a:r>
              <a:rPr spc="45" dirty="0"/>
              <a:t>support</a:t>
            </a:r>
            <a:r>
              <a:rPr dirty="0"/>
              <a:t> from the</a:t>
            </a:r>
            <a:r>
              <a:rPr spc="15" dirty="0"/>
              <a:t> </a:t>
            </a:r>
            <a:r>
              <a:rPr dirty="0"/>
              <a:t>latter</a:t>
            </a:r>
            <a:r>
              <a:rPr spc="10" dirty="0"/>
              <a:t> </a:t>
            </a:r>
            <a:r>
              <a:rPr spc="50" dirty="0"/>
              <a:t>list</a:t>
            </a:r>
            <a:r>
              <a:rPr spc="25" dirty="0"/>
              <a:t> </a:t>
            </a:r>
            <a:r>
              <a:rPr spc="140" dirty="0"/>
              <a:t>as</a:t>
            </a:r>
            <a:r>
              <a:rPr spc="30" dirty="0"/>
              <a:t> </a:t>
            </a:r>
            <a:r>
              <a:rPr dirty="0"/>
              <a:t>well</a:t>
            </a:r>
            <a:r>
              <a:rPr spc="15" dirty="0"/>
              <a:t> </a:t>
            </a:r>
            <a:r>
              <a:rPr spc="140" dirty="0"/>
              <a:t>as</a:t>
            </a:r>
            <a:r>
              <a:rPr spc="15" dirty="0"/>
              <a:t> </a:t>
            </a:r>
            <a:r>
              <a:rPr dirty="0"/>
              <a:t>from </a:t>
            </a:r>
            <a:r>
              <a:rPr spc="45" dirty="0"/>
              <a:t>several</a:t>
            </a:r>
            <a:r>
              <a:rPr dirty="0"/>
              <a:t> other</a:t>
            </a:r>
            <a:r>
              <a:rPr spc="10" dirty="0"/>
              <a:t> </a:t>
            </a:r>
            <a:r>
              <a:rPr spc="45" dirty="0"/>
              <a:t>organizations</a:t>
            </a:r>
            <a:r>
              <a:rPr spc="-20" dirty="0"/>
              <a:t> </a:t>
            </a:r>
            <a:r>
              <a:rPr spc="50" dirty="0"/>
              <a:t>on</a:t>
            </a:r>
            <a:r>
              <a:rPr dirty="0"/>
              <a:t> </a:t>
            </a:r>
            <a:r>
              <a:rPr spc="-25" dirty="0"/>
              <a:t>the </a:t>
            </a:r>
            <a:r>
              <a:rPr spc="220" dirty="0"/>
              <a:t>NC</a:t>
            </a:r>
            <a:r>
              <a:rPr spc="-5" dirty="0"/>
              <a:t> </a:t>
            </a:r>
            <a:r>
              <a:rPr dirty="0"/>
              <a:t>Advisory</a:t>
            </a:r>
            <a:r>
              <a:rPr spc="-35" dirty="0"/>
              <a:t> </a:t>
            </a:r>
            <a:r>
              <a:rPr spc="60" dirty="0"/>
              <a:t>Committee</a:t>
            </a:r>
            <a:r>
              <a:rPr spc="-30" dirty="0"/>
              <a:t> </a:t>
            </a:r>
            <a:r>
              <a:rPr spc="50" dirty="0"/>
              <a:t>on</a:t>
            </a:r>
            <a:r>
              <a:rPr spc="-5" dirty="0"/>
              <a:t> </a:t>
            </a:r>
            <a:r>
              <a:rPr spc="110" dirty="0"/>
              <a:t>Cancer</a:t>
            </a:r>
            <a:r>
              <a:rPr spc="-20" dirty="0"/>
              <a:t> </a:t>
            </a:r>
            <a:r>
              <a:rPr spc="50" dirty="0"/>
              <a:t>Coordination</a:t>
            </a:r>
            <a:r>
              <a:rPr spc="-25" dirty="0"/>
              <a:t> </a:t>
            </a:r>
            <a:r>
              <a:rPr spc="70" dirty="0"/>
              <a:t>and</a:t>
            </a:r>
            <a:r>
              <a:rPr spc="-35" dirty="0"/>
              <a:t> </a:t>
            </a:r>
            <a:r>
              <a:rPr spc="60" dirty="0"/>
              <a:t>Control</a:t>
            </a:r>
            <a:r>
              <a:rPr spc="-10" dirty="0"/>
              <a:t> </a:t>
            </a:r>
            <a:r>
              <a:rPr spc="90" dirty="0"/>
              <a:t>(Cancer</a:t>
            </a:r>
            <a:r>
              <a:rPr spc="-25" dirty="0"/>
              <a:t> </a:t>
            </a:r>
            <a:r>
              <a:rPr spc="60" dirty="0"/>
              <a:t>Control</a:t>
            </a:r>
            <a:r>
              <a:rPr spc="-15" dirty="0"/>
              <a:t> </a:t>
            </a:r>
            <a:r>
              <a:rPr spc="35" dirty="0"/>
              <a:t>Plan)</a:t>
            </a:r>
          </a:p>
          <a:p>
            <a:pPr marL="12700" marR="730250">
              <a:lnSpc>
                <a:spcPct val="100000"/>
              </a:lnSpc>
              <a:spcBef>
                <a:spcPts val="2405"/>
              </a:spcBef>
            </a:pPr>
            <a:r>
              <a:rPr spc="45" dirty="0"/>
              <a:t>Presented</a:t>
            </a:r>
            <a:r>
              <a:rPr spc="-10" dirty="0"/>
              <a:t> </a:t>
            </a:r>
            <a:r>
              <a:rPr spc="50" dirty="0"/>
              <a:t>on</a:t>
            </a:r>
            <a:r>
              <a:rPr spc="-5" dirty="0"/>
              <a:t> </a:t>
            </a:r>
            <a:r>
              <a:rPr dirty="0"/>
              <a:t>two</a:t>
            </a:r>
            <a:r>
              <a:rPr spc="5" dirty="0"/>
              <a:t> </a:t>
            </a:r>
            <a:r>
              <a:rPr spc="45" dirty="0"/>
              <a:t>separate</a:t>
            </a:r>
            <a:r>
              <a:rPr spc="-15" dirty="0"/>
              <a:t> </a:t>
            </a:r>
            <a:r>
              <a:rPr spc="110" dirty="0"/>
              <a:t>occasions</a:t>
            </a:r>
            <a:r>
              <a:rPr spc="-25" dirty="0"/>
              <a:t> </a:t>
            </a:r>
            <a:r>
              <a:rPr dirty="0"/>
              <a:t>to the</a:t>
            </a:r>
            <a:r>
              <a:rPr spc="5" dirty="0"/>
              <a:t> </a:t>
            </a:r>
            <a:r>
              <a:rPr spc="220" dirty="0"/>
              <a:t>NC</a:t>
            </a:r>
            <a:r>
              <a:rPr dirty="0"/>
              <a:t> Building</a:t>
            </a:r>
            <a:r>
              <a:rPr spc="-15" dirty="0"/>
              <a:t> </a:t>
            </a:r>
            <a:r>
              <a:rPr spc="120" dirty="0"/>
              <a:t>Code</a:t>
            </a:r>
            <a:r>
              <a:rPr spc="-15" dirty="0"/>
              <a:t> </a:t>
            </a:r>
            <a:r>
              <a:rPr spc="105" dirty="0"/>
              <a:t>Council</a:t>
            </a:r>
            <a:r>
              <a:rPr spc="-15" dirty="0"/>
              <a:t> </a:t>
            </a:r>
            <a:r>
              <a:rPr spc="-10" dirty="0"/>
              <a:t>formally </a:t>
            </a:r>
            <a:r>
              <a:rPr spc="20" dirty="0"/>
              <a:t>requesting.</a:t>
            </a:r>
            <a:r>
              <a:rPr spc="65" dirty="0"/>
              <a:t> </a:t>
            </a:r>
            <a:r>
              <a:rPr spc="60" dirty="0"/>
              <a:t>Rejected</a:t>
            </a:r>
            <a:r>
              <a:rPr spc="55" dirty="0"/>
              <a:t> </a:t>
            </a:r>
            <a:r>
              <a:rPr spc="20" dirty="0"/>
              <a:t>both</a:t>
            </a:r>
            <a:r>
              <a:rPr spc="65" dirty="0"/>
              <a:t> </a:t>
            </a:r>
            <a:r>
              <a:rPr spc="45" dirty="0"/>
              <a:t>times.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64435" y="3531565"/>
            <a:ext cx="7254875" cy="9404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6000" b="0" i="0" u="none" strike="noStrike" kern="0" cap="none" spc="-60" normalizeH="0" baseline="0" noProof="0" dirty="0">
                <a:ln>
                  <a:noFill/>
                </a:ln>
                <a:solidFill>
                  <a:sysClr val="windowText" lastClr="000000"/>
                </a:solidFill>
                <a:effectLst/>
                <a:uLnTx/>
                <a:uFillTx/>
                <a:latin typeface="Calibri"/>
                <a:cs typeface="Calibri"/>
                <a:hlinkClick r:id="rId2"/>
              </a:rPr>
              <a:t>www.radon.ncdhhs.gov</a:t>
            </a:r>
            <a:endParaRPr kumimoji="0" sz="6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 name="object 3"/>
          <p:cNvSpPr/>
          <p:nvPr/>
        </p:nvSpPr>
        <p:spPr>
          <a:xfrm>
            <a:off x="3624453" y="4984241"/>
            <a:ext cx="4928870" cy="10795"/>
          </a:xfrm>
          <a:custGeom>
            <a:avLst/>
            <a:gdLst/>
            <a:ahLst/>
            <a:cxnLst/>
            <a:rect l="l" t="t" r="r" b="b"/>
            <a:pathLst>
              <a:path w="4928870" h="10795">
                <a:moveTo>
                  <a:pt x="4928616" y="0"/>
                </a:moveTo>
                <a:lnTo>
                  <a:pt x="0" y="0"/>
                </a:lnTo>
                <a:lnTo>
                  <a:pt x="0" y="10667"/>
                </a:lnTo>
                <a:lnTo>
                  <a:pt x="4928616" y="10667"/>
                </a:lnTo>
                <a:lnTo>
                  <a:pt x="4928616" y="0"/>
                </a:lnTo>
                <a:close/>
              </a:path>
            </a:pathLst>
          </a:custGeom>
          <a:solidFill>
            <a:srgbClr val="46788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3612260" y="4468723"/>
            <a:ext cx="4953635" cy="1723389"/>
          </a:xfrm>
          <a:prstGeom prst="rect">
            <a:avLst/>
          </a:prstGeom>
        </p:spPr>
        <p:txBody>
          <a:bodyPr vert="horz" wrap="square" lIns="0" tIns="12700" rIns="0" bIns="0" rtlCol="0">
            <a:spAutoFit/>
          </a:bodyPr>
          <a:lstStyle/>
          <a:p>
            <a:pPr marL="12065" marR="5080" lvl="0" indent="0" algn="ctr" defTabSz="914400" eaLnBrk="1" fontAlgn="auto" latinLnBrk="0" hangingPunct="1">
              <a:lnSpc>
                <a:spcPct val="115900"/>
              </a:lnSpc>
              <a:spcBef>
                <a:spcPts val="100"/>
              </a:spcBef>
              <a:spcAft>
                <a:spcPts val="0"/>
              </a:spcAft>
              <a:buClrTx/>
              <a:buSzTx/>
              <a:buFontTx/>
              <a:buNone/>
              <a:tabLst/>
              <a:defRPr/>
            </a:pPr>
            <a:r>
              <a:rPr kumimoji="0" sz="3200" b="0" i="0" u="none" strike="noStrike" kern="0" cap="none" spc="75" normalizeH="0" baseline="0" noProof="0" dirty="0">
                <a:ln>
                  <a:noFill/>
                </a:ln>
                <a:solidFill>
                  <a:srgbClr val="467885"/>
                </a:solidFill>
                <a:effectLst/>
                <a:uLnTx/>
                <a:uFillTx/>
                <a:latin typeface="Calibri"/>
                <a:cs typeface="Calibri"/>
                <a:hlinkClick r:id="rId3"/>
              </a:rPr>
              <a:t>Phillip.Gibson@dhhs.nc.gov</a:t>
            </a:r>
            <a:r>
              <a:rPr kumimoji="0" sz="3200" b="0" i="0" u="none" strike="noStrike" kern="0" cap="none" spc="75" normalizeH="0" baseline="0" noProof="0" dirty="0">
                <a:ln>
                  <a:noFill/>
                </a:ln>
                <a:solidFill>
                  <a:srgbClr val="467885"/>
                </a:solidFill>
                <a:effectLst/>
                <a:uLnTx/>
                <a:uFillTx/>
                <a:latin typeface="Calibri"/>
                <a:cs typeface="Calibri"/>
              </a:rPr>
              <a:t> </a:t>
            </a:r>
            <a:r>
              <a:rPr kumimoji="0" sz="3200" b="0" i="0" u="none" strike="noStrike" kern="0" cap="none" spc="55" normalizeH="0" baseline="0" noProof="0" dirty="0">
                <a:ln>
                  <a:noFill/>
                </a:ln>
                <a:solidFill>
                  <a:srgbClr val="767676"/>
                </a:solidFill>
                <a:effectLst/>
                <a:uLnTx/>
                <a:uFillTx/>
                <a:latin typeface="Calibri"/>
                <a:cs typeface="Calibri"/>
              </a:rPr>
              <a:t>828-</a:t>
            </a:r>
            <a:r>
              <a:rPr kumimoji="0" sz="3200" b="0" i="0" u="none" strike="noStrike" kern="0" cap="none" spc="85" normalizeH="0" baseline="0" noProof="0" dirty="0">
                <a:ln>
                  <a:noFill/>
                </a:ln>
                <a:solidFill>
                  <a:srgbClr val="767676"/>
                </a:solidFill>
                <a:effectLst/>
                <a:uLnTx/>
                <a:uFillTx/>
                <a:latin typeface="Calibri"/>
                <a:cs typeface="Calibri"/>
              </a:rPr>
              <a:t>712-</a:t>
            </a:r>
            <a:r>
              <a:rPr kumimoji="0" sz="3200" b="0" i="0" u="none" strike="noStrike" kern="0" cap="none" spc="60" normalizeH="0" baseline="0" noProof="0" dirty="0">
                <a:ln>
                  <a:noFill/>
                </a:ln>
                <a:solidFill>
                  <a:srgbClr val="767676"/>
                </a:solidFill>
                <a:effectLst/>
                <a:uLnTx/>
                <a:uFillTx/>
                <a:latin typeface="Calibri"/>
                <a:cs typeface="Calibri"/>
              </a:rPr>
              <a:t>0972</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0" marR="0" lvl="0" indent="0" algn="ctr" defTabSz="914400" eaLnBrk="1" fontAlgn="auto" latinLnBrk="0" hangingPunct="1">
              <a:lnSpc>
                <a:spcPct val="100000"/>
              </a:lnSpc>
              <a:spcBef>
                <a:spcPts val="625"/>
              </a:spcBef>
              <a:spcAft>
                <a:spcPts val="0"/>
              </a:spcAft>
              <a:buClrTx/>
              <a:buSzTx/>
              <a:buFontTx/>
              <a:buNone/>
              <a:tabLst/>
              <a:defRPr/>
            </a:pPr>
            <a:r>
              <a:rPr kumimoji="0" sz="3200" b="0" i="0" u="none" strike="noStrike" kern="0" cap="none" spc="75" normalizeH="0" baseline="0" noProof="0" dirty="0">
                <a:ln>
                  <a:noFill/>
                </a:ln>
                <a:solidFill>
                  <a:srgbClr val="767676"/>
                </a:solidFill>
                <a:effectLst/>
                <a:uLnTx/>
                <a:uFillTx/>
                <a:latin typeface="Calibri"/>
                <a:cs typeface="Calibri"/>
              </a:rPr>
              <a:t>Phillip</a:t>
            </a:r>
            <a:r>
              <a:rPr kumimoji="0" sz="3200" b="0" i="0" u="none" strike="noStrike" kern="0" cap="none" spc="-65" normalizeH="0" baseline="0" noProof="0" dirty="0">
                <a:ln>
                  <a:noFill/>
                </a:ln>
                <a:solidFill>
                  <a:srgbClr val="767676"/>
                </a:solidFill>
                <a:effectLst/>
                <a:uLnTx/>
                <a:uFillTx/>
                <a:latin typeface="Calibri"/>
                <a:cs typeface="Calibri"/>
              </a:rPr>
              <a:t> </a:t>
            </a:r>
            <a:r>
              <a:rPr kumimoji="0" sz="3200" b="0" i="0" u="none" strike="noStrike" kern="0" cap="none" spc="120" normalizeH="0" baseline="0" noProof="0" dirty="0">
                <a:ln>
                  <a:noFill/>
                </a:ln>
                <a:solidFill>
                  <a:srgbClr val="767676"/>
                </a:solidFill>
                <a:effectLst/>
                <a:uLnTx/>
                <a:uFillTx/>
                <a:latin typeface="Calibri"/>
                <a:cs typeface="Calibri"/>
              </a:rPr>
              <a:t>Gibson</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3769-86BF-BCDA-6C0A-F1D54868021A}"/>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70C86338-0823-197C-4870-7AC5DDCD38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B4A3AB8A-45D9-5033-F5E1-3E1CD1368A04}"/>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4" name="TextBox 3">
            <a:extLst>
              <a:ext uri="{FF2B5EF4-FFF2-40B4-BE49-F238E27FC236}">
                <a16:creationId xmlns:a16="http://schemas.microsoft.com/office/drawing/2014/main" id="{0C45C113-04B2-8871-2EB2-FAB860C219D2}"/>
              </a:ext>
            </a:extLst>
          </p:cNvPr>
          <p:cNvSpPr txBox="1"/>
          <p:nvPr/>
        </p:nvSpPr>
        <p:spPr>
          <a:xfrm>
            <a:off x="900954" y="1398493"/>
            <a:ext cx="9466728" cy="1200329"/>
          </a:xfrm>
          <a:prstGeom prst="rect">
            <a:avLst/>
          </a:prstGeom>
          <a:noFill/>
        </p:spPr>
        <p:txBody>
          <a:bodyPr wrap="square" rtlCol="0">
            <a:spAutoFit/>
          </a:bodyPr>
          <a:lstStyle/>
          <a:p>
            <a:r>
              <a:rPr lang="en-US" sz="3600" b="1" dirty="0"/>
              <a:t>Overview of Radon-Resistant New Construction Techniques – Josh Kerber</a:t>
            </a:r>
          </a:p>
        </p:txBody>
      </p:sp>
    </p:spTree>
    <p:extLst>
      <p:ext uri="{BB962C8B-B14F-4D97-AF65-F5344CB8AC3E}">
        <p14:creationId xmlns:p14="http://schemas.microsoft.com/office/powerpoint/2010/main" val="3096590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37DB-5441-962A-5A6B-85492C559690}"/>
              </a:ext>
            </a:extLst>
          </p:cNvPr>
          <p:cNvSpPr>
            <a:spLocks noGrp="1"/>
          </p:cNvSpPr>
          <p:nvPr>
            <p:ph type="ctrTitle"/>
          </p:nvPr>
        </p:nvSpPr>
        <p:spPr/>
        <p:txBody>
          <a:bodyPr/>
          <a:lstStyle/>
          <a:p>
            <a:r>
              <a:rPr lang="en-US" dirty="0"/>
              <a:t>Partnering for Better Radon Risk Reduction</a:t>
            </a:r>
          </a:p>
        </p:txBody>
      </p:sp>
      <p:sp>
        <p:nvSpPr>
          <p:cNvPr id="4" name="Date Placeholder 3">
            <a:extLst>
              <a:ext uri="{FF2B5EF4-FFF2-40B4-BE49-F238E27FC236}">
                <a16:creationId xmlns:a16="http://schemas.microsoft.com/office/drawing/2014/main" id="{E0DD62A9-A90C-B879-DC4B-BD5D89930239}"/>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242C-24FB-43A0-BCB6-43756FC812F6}"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FFCD30D-BC07-D34B-F9EA-0B2046C7110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31814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9614-9998-B36F-3B7F-AE432D0990B7}"/>
              </a:ext>
            </a:extLst>
          </p:cNvPr>
          <p:cNvSpPr>
            <a:spLocks noGrp="1"/>
          </p:cNvSpPr>
          <p:nvPr>
            <p:ph type="title"/>
          </p:nvPr>
        </p:nvSpPr>
        <p:spPr/>
        <p:txBody>
          <a:bodyPr/>
          <a:lstStyle/>
          <a:p>
            <a:r>
              <a:rPr lang="en-US" dirty="0"/>
              <a:t>Partnerships</a:t>
            </a:r>
          </a:p>
        </p:txBody>
      </p:sp>
      <p:sp>
        <p:nvSpPr>
          <p:cNvPr id="3" name="Content Placeholder 2">
            <a:extLst>
              <a:ext uri="{FF2B5EF4-FFF2-40B4-BE49-F238E27FC236}">
                <a16:creationId xmlns:a16="http://schemas.microsoft.com/office/drawing/2014/main" id="{F567D6B7-4446-C6FA-5F65-42EA6186BAD2}"/>
              </a:ext>
            </a:extLst>
          </p:cNvPr>
          <p:cNvSpPr>
            <a:spLocks noGrp="1"/>
          </p:cNvSpPr>
          <p:nvPr>
            <p:ph idx="1"/>
          </p:nvPr>
        </p:nvSpPr>
        <p:spPr>
          <a:xfrm>
            <a:off x="838200" y="1406106"/>
            <a:ext cx="10515600" cy="5011947"/>
          </a:xfrm>
        </p:spPr>
        <p:txBody>
          <a:bodyPr>
            <a:normAutofit/>
          </a:bodyPr>
          <a:lstStyle/>
          <a:p>
            <a:r>
              <a:rPr lang="en-US" sz="3200" dirty="0"/>
              <a:t>State Code Officials</a:t>
            </a:r>
          </a:p>
          <a:p>
            <a:pPr lvl="1"/>
            <a:r>
              <a:rPr lang="en-US" sz="2800" dirty="0"/>
              <a:t>Rule committee participation</a:t>
            </a:r>
          </a:p>
          <a:p>
            <a:pPr lvl="1"/>
            <a:r>
              <a:rPr lang="en-US" sz="2800" dirty="0"/>
              <a:t>Education coordination – Code officials, builders, and plumbers</a:t>
            </a:r>
          </a:p>
          <a:p>
            <a:r>
              <a:rPr lang="en-US" sz="3200" dirty="0"/>
              <a:t>Local Code Officials</a:t>
            </a:r>
          </a:p>
          <a:p>
            <a:pPr lvl="1"/>
            <a:r>
              <a:rPr lang="en-US" sz="2800" dirty="0"/>
              <a:t>Mitigation system inspection coordination</a:t>
            </a:r>
          </a:p>
          <a:p>
            <a:pPr lvl="1"/>
            <a:r>
              <a:rPr lang="en-US" sz="2800" dirty="0"/>
              <a:t>Training and Education</a:t>
            </a:r>
          </a:p>
          <a:p>
            <a:pPr lvl="2"/>
            <a:r>
              <a:rPr lang="en-US" sz="2000" dirty="0"/>
              <a:t>Onsite and online</a:t>
            </a:r>
          </a:p>
          <a:p>
            <a:pPr lvl="1"/>
            <a:r>
              <a:rPr lang="en-US" sz="2800" dirty="0"/>
              <a:t>Here’s an example of some of the materials</a:t>
            </a:r>
          </a:p>
        </p:txBody>
      </p:sp>
      <p:sp>
        <p:nvSpPr>
          <p:cNvPr id="4" name="Date Placeholder 3">
            <a:extLst>
              <a:ext uri="{FF2B5EF4-FFF2-40B4-BE49-F238E27FC236}">
                <a16:creationId xmlns:a16="http://schemas.microsoft.com/office/drawing/2014/main" id="{4B138413-9C84-1119-5FA5-D601CB1F0E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21F0858-43EA-3D50-0110-7E8453C26E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3900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7E0C-0347-C606-60DE-E962B03ECD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E1D524-5B98-5897-7C1A-06CD332D9287}"/>
              </a:ext>
            </a:extLst>
          </p:cNvPr>
          <p:cNvSpPr>
            <a:spLocks noGrp="1"/>
          </p:cNvSpPr>
          <p:nvPr>
            <p:ph type="title"/>
          </p:nvPr>
        </p:nvSpPr>
        <p:spPr/>
        <p:txBody>
          <a:bodyPr/>
          <a:lstStyle/>
          <a:p>
            <a:pPr algn="ctr"/>
            <a:r>
              <a:rPr lang="en-US" dirty="0"/>
              <a:t>New Homes Must be Built “Radon Resistant”</a:t>
            </a:r>
          </a:p>
        </p:txBody>
      </p:sp>
      <p:sp>
        <p:nvSpPr>
          <p:cNvPr id="3" name="Content Placeholder 2">
            <a:extLst>
              <a:ext uri="{FF2B5EF4-FFF2-40B4-BE49-F238E27FC236}">
                <a16:creationId xmlns:a16="http://schemas.microsoft.com/office/drawing/2014/main" id="{450A2A5B-A5E7-1C68-9A50-2D1B7928B311}"/>
              </a:ext>
            </a:extLst>
          </p:cNvPr>
          <p:cNvSpPr>
            <a:spLocks noGrp="1"/>
          </p:cNvSpPr>
          <p:nvPr>
            <p:ph idx="1"/>
          </p:nvPr>
        </p:nvSpPr>
        <p:spPr>
          <a:xfrm>
            <a:off x="714895" y="1512916"/>
            <a:ext cx="4846809" cy="5087389"/>
          </a:xfrm>
        </p:spPr>
        <p:txBody>
          <a:bodyPr>
            <a:normAutofit fontScale="92500" lnSpcReduction="20000"/>
          </a:bodyPr>
          <a:lstStyle/>
          <a:p>
            <a:pPr marL="0" indent="0">
              <a:buNone/>
            </a:pPr>
            <a:r>
              <a:rPr lang="en-US" sz="3500" dirty="0">
                <a:cs typeface="Times New Roman" pitchFamily="18" charset="0"/>
              </a:rPr>
              <a:t>Use previous slides and then go into everyday examples</a:t>
            </a:r>
          </a:p>
          <a:p>
            <a:r>
              <a:rPr lang="en-US" sz="3500" dirty="0">
                <a:cs typeface="Times New Roman" pitchFamily="18" charset="0"/>
              </a:rPr>
              <a:t>Passive</a:t>
            </a:r>
          </a:p>
          <a:p>
            <a:pPr lvl="1"/>
            <a:r>
              <a:rPr lang="en-US" sz="3100" dirty="0">
                <a:cs typeface="Times New Roman" pitchFamily="18" charset="0"/>
              </a:rPr>
              <a:t>No fan</a:t>
            </a:r>
          </a:p>
          <a:p>
            <a:pPr lvl="2"/>
            <a:r>
              <a:rPr lang="en-US" sz="3100" dirty="0">
                <a:cs typeface="Times New Roman" pitchFamily="18" charset="0"/>
              </a:rPr>
              <a:t>~40% reduction</a:t>
            </a:r>
          </a:p>
          <a:p>
            <a:r>
              <a:rPr lang="en-US" sz="3500" dirty="0">
                <a:cs typeface="Times New Roman" pitchFamily="18" charset="0"/>
              </a:rPr>
              <a:t>Active</a:t>
            </a:r>
          </a:p>
          <a:p>
            <a:pPr lvl="1"/>
            <a:r>
              <a:rPr lang="en-US" sz="3100" dirty="0">
                <a:cs typeface="Times New Roman" pitchFamily="18" charset="0"/>
              </a:rPr>
              <a:t>Radon fan</a:t>
            </a:r>
          </a:p>
          <a:p>
            <a:pPr lvl="2"/>
            <a:r>
              <a:rPr lang="en-US" sz="3100" dirty="0">
                <a:cs typeface="Times New Roman" pitchFamily="18" charset="0"/>
              </a:rPr>
              <a:t>90+% reduction</a:t>
            </a:r>
          </a:p>
          <a:p>
            <a:pPr marL="342900" indent="-342900">
              <a:lnSpc>
                <a:spcPct val="90000"/>
              </a:lnSpc>
              <a:buClr>
                <a:schemeClr val="bg1"/>
              </a:buClr>
            </a:pPr>
            <a:endParaRPr lang="en-US" sz="2400" dirty="0"/>
          </a:p>
        </p:txBody>
      </p:sp>
      <p:sp>
        <p:nvSpPr>
          <p:cNvPr id="4" name="Date Placeholder 3">
            <a:extLst>
              <a:ext uri="{FF2B5EF4-FFF2-40B4-BE49-F238E27FC236}">
                <a16:creationId xmlns:a16="http://schemas.microsoft.com/office/drawing/2014/main" id="{97C169C4-5E4C-45D9-18F7-586EE616D5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9AB499F-46BB-E003-670A-8042AEE6770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a:extLst>
              <a:ext uri="{FF2B5EF4-FFF2-40B4-BE49-F238E27FC236}">
                <a16:creationId xmlns:a16="http://schemas.microsoft.com/office/drawing/2014/main" id="{1490D229-CDC3-2830-A5E8-C850A1476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a:extLst>
              <a:ext uri="{FF2B5EF4-FFF2-40B4-BE49-F238E27FC236}">
                <a16:creationId xmlns:a16="http://schemas.microsoft.com/office/drawing/2014/main" id="{934ADB33-9975-1ED1-A223-C9C15F2192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1705" y="1724416"/>
            <a:ext cx="5792095" cy="44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526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RRNC Case Study - Introduction to Patient</a:t>
            </a:r>
          </a:p>
        </p:txBody>
      </p:sp>
      <p:sp>
        <p:nvSpPr>
          <p:cNvPr id="2" name="Content Placeholder 1"/>
          <p:cNvSpPr>
            <a:spLocks noGrp="1"/>
          </p:cNvSpPr>
          <p:nvPr>
            <p:ph sz="quarter" idx="1"/>
          </p:nvPr>
        </p:nvSpPr>
        <p:spPr/>
        <p:txBody>
          <a:bodyPr/>
          <a:lstStyle/>
          <a:p>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41730" y="1600200"/>
            <a:ext cx="8797671" cy="5172258"/>
          </a:xfrm>
          <a:prstGeom prst="rect">
            <a:avLst/>
          </a:prstGeom>
        </p:spPr>
      </p:pic>
    </p:spTree>
    <p:extLst>
      <p:ext uri="{BB962C8B-B14F-4D97-AF65-F5344CB8AC3E}">
        <p14:creationId xmlns:p14="http://schemas.microsoft.com/office/powerpoint/2010/main" val="3620925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Intakes and Exhausts</a:t>
            </a:r>
          </a:p>
        </p:txBody>
      </p:sp>
      <p:pic>
        <p:nvPicPr>
          <p:cNvPr id="7" name="Content Placeholder 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230562" y="1600200"/>
            <a:ext cx="5994400" cy="4495800"/>
          </a:xfrm>
        </p:spPr>
      </p:pic>
    </p:spTree>
    <p:extLst>
      <p:ext uri="{BB962C8B-B14F-4D97-AF65-F5344CB8AC3E}">
        <p14:creationId xmlns:p14="http://schemas.microsoft.com/office/powerpoint/2010/main" val="736206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HRV &amp; Fresh Air Intake</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315094"/>
            <a:ext cx="5647099" cy="4237293"/>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543425" y="1315094"/>
            <a:ext cx="5648575" cy="4237457"/>
          </a:xfrm>
        </p:spPr>
      </p:pic>
    </p:spTree>
    <p:extLst>
      <p:ext uri="{BB962C8B-B14F-4D97-AF65-F5344CB8AC3E}">
        <p14:creationId xmlns:p14="http://schemas.microsoft.com/office/powerpoint/2010/main" val="2812370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Fresh Combustion Air</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391992"/>
            <a:ext cx="4034214" cy="5376454"/>
          </a:xfrm>
        </p:spPr>
      </p:pic>
      <p:pic>
        <p:nvPicPr>
          <p:cNvPr id="8" name="Content Placeholder 7"/>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7696167" y="1391991"/>
            <a:ext cx="4052445" cy="5401953"/>
          </a:xfrm>
        </p:spPr>
      </p:pic>
    </p:spTree>
    <p:extLst>
      <p:ext uri="{BB962C8B-B14F-4D97-AF65-F5344CB8AC3E}">
        <p14:creationId xmlns:p14="http://schemas.microsoft.com/office/powerpoint/2010/main" val="3294346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Air Exchanger</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856588" y="2070667"/>
            <a:ext cx="5196232" cy="3893710"/>
          </a:xfrm>
        </p:spPr>
      </p:pic>
      <p:pic>
        <p:nvPicPr>
          <p:cNvPr id="7" name="Content Placeholder 6"/>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rot="5400000">
            <a:off x="6082972" y="2084030"/>
            <a:ext cx="5178981" cy="3884236"/>
          </a:xfrm>
        </p:spPr>
      </p:pic>
    </p:spTree>
    <p:extLst>
      <p:ext uri="{BB962C8B-B14F-4D97-AF65-F5344CB8AC3E}">
        <p14:creationId xmlns:p14="http://schemas.microsoft.com/office/powerpoint/2010/main" val="499732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Air Exchanger Filters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5776" y="1656722"/>
            <a:ext cx="6104621" cy="4574396"/>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rot="5400000">
            <a:off x="7246528" y="2213940"/>
            <a:ext cx="4998825" cy="3749119"/>
          </a:xfrm>
        </p:spPr>
      </p:pic>
    </p:spTree>
    <p:extLst>
      <p:ext uri="{BB962C8B-B14F-4D97-AF65-F5344CB8AC3E}">
        <p14:creationId xmlns:p14="http://schemas.microsoft.com/office/powerpoint/2010/main" val="2735633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Air Exchanger Core</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5609" y="2025591"/>
            <a:ext cx="5537047" cy="3668197"/>
          </a:xfrm>
          <a:prstGeom prst="rect">
            <a:avLst/>
          </a:prstGeom>
        </p:spPr>
      </p:pic>
      <p:pic>
        <p:nvPicPr>
          <p:cNvPr id="8" name="Content Placeholder 7"/>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308504" y="2025592"/>
            <a:ext cx="5538495" cy="3668197"/>
          </a:xfrm>
          <a:prstGeom prst="rect">
            <a:avLst/>
          </a:prstGeom>
        </p:spPr>
      </p:pic>
    </p:spTree>
    <p:extLst>
      <p:ext uri="{BB962C8B-B14F-4D97-AF65-F5344CB8AC3E}">
        <p14:creationId xmlns:p14="http://schemas.microsoft.com/office/powerpoint/2010/main" val="75140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Radon Resistant New Construction (RRNC)</a:t>
            </a:r>
          </a:p>
        </p:txBody>
      </p:sp>
      <p:sp>
        <p:nvSpPr>
          <p:cNvPr id="3" name="Picture Placeholder 2"/>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914321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Maintenance</a:t>
            </a:r>
          </a:p>
        </p:txBody>
      </p:sp>
      <p:pic>
        <p:nvPicPr>
          <p:cNvPr id="3" name="Content Placeholder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72277"/>
            <a:ext cx="6838950" cy="7885954"/>
          </a:xfrm>
          <a:prstGeom prst="rect">
            <a:avLst/>
          </a:prstGeom>
        </p:spPr>
      </p:pic>
      <p:sp>
        <p:nvSpPr>
          <p:cNvPr id="5" name="Content Placeholder 1"/>
          <p:cNvSpPr>
            <a:spLocks noGrp="1"/>
          </p:cNvSpPr>
          <p:nvPr>
            <p:ph sz="quarter" idx="1"/>
          </p:nvPr>
        </p:nvSpPr>
        <p:spPr>
          <a:xfrm>
            <a:off x="7219950" y="1491343"/>
            <a:ext cx="4724400" cy="5122108"/>
          </a:xfrm>
        </p:spPr>
        <p:txBody>
          <a:bodyPr>
            <a:normAutofit fontScale="92500" lnSpcReduction="20000"/>
          </a:bodyPr>
          <a:lstStyle/>
          <a:p>
            <a:pPr marL="0" indent="0">
              <a:buNone/>
            </a:pPr>
            <a:r>
              <a:rPr lang="en-US" sz="2800" b="1" u="sng" dirty="0"/>
              <a:t>Maintenance Schedule</a:t>
            </a:r>
          </a:p>
          <a:p>
            <a:pPr marL="0" indent="0">
              <a:buNone/>
            </a:pPr>
            <a:r>
              <a:rPr lang="en-US" sz="2800" dirty="0"/>
              <a:t>Filters</a:t>
            </a:r>
          </a:p>
          <a:p>
            <a:pPr lvl="1"/>
            <a:r>
              <a:rPr lang="en-US" sz="2400" dirty="0"/>
              <a:t>Quarterly</a:t>
            </a:r>
          </a:p>
          <a:p>
            <a:pPr marL="0" indent="0">
              <a:buNone/>
            </a:pPr>
            <a:r>
              <a:rPr lang="en-US" sz="2800" dirty="0"/>
              <a:t>Core</a:t>
            </a:r>
          </a:p>
          <a:p>
            <a:pPr lvl="1"/>
            <a:r>
              <a:rPr lang="en-US" sz="2400" dirty="0"/>
              <a:t>Annually</a:t>
            </a:r>
          </a:p>
          <a:p>
            <a:pPr marL="0" indent="0">
              <a:buNone/>
            </a:pPr>
            <a:r>
              <a:rPr lang="en-US" sz="2800" dirty="0"/>
              <a:t>Intake</a:t>
            </a:r>
          </a:p>
          <a:p>
            <a:pPr lvl="1"/>
            <a:r>
              <a:rPr lang="en-US" sz="2400" dirty="0"/>
              <a:t>As necessary</a:t>
            </a:r>
          </a:p>
          <a:p>
            <a:pPr lvl="1"/>
            <a:r>
              <a:rPr lang="en-US" sz="2400" dirty="0"/>
              <a:t>Also during cold weather</a:t>
            </a:r>
          </a:p>
          <a:p>
            <a:pPr marL="0" indent="0">
              <a:buNone/>
            </a:pPr>
            <a:r>
              <a:rPr lang="en-US" sz="2800" dirty="0"/>
              <a:t>Drain pan</a:t>
            </a:r>
          </a:p>
          <a:p>
            <a:pPr lvl="1"/>
            <a:r>
              <a:rPr lang="en-US" sz="2400" dirty="0"/>
              <a:t>Annually</a:t>
            </a:r>
          </a:p>
        </p:txBody>
      </p:sp>
    </p:spTree>
    <p:extLst>
      <p:ext uri="{BB962C8B-B14F-4D97-AF65-F5344CB8AC3E}">
        <p14:creationId xmlns:p14="http://schemas.microsoft.com/office/powerpoint/2010/main" val="1296979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Effects of Air Exchanger</a:t>
            </a:r>
          </a:p>
        </p:txBody>
      </p:sp>
      <p:sp>
        <p:nvSpPr>
          <p:cNvPr id="2" name="Content Placeholder 1"/>
          <p:cNvSpPr>
            <a:spLocks noGrp="1"/>
          </p:cNvSpPr>
          <p:nvPr>
            <p:ph sz="quarter" idx="1"/>
          </p:nvPr>
        </p:nvSpPr>
        <p:spPr/>
        <p:txBody>
          <a:bodyPr>
            <a:normAutofit/>
          </a:bodyPr>
          <a:lstStyle/>
          <a:p>
            <a:r>
              <a:rPr lang="en-US" sz="2800" dirty="0"/>
              <a:t>Does it effect radon levels?</a:t>
            </a:r>
          </a:p>
          <a:p>
            <a:pPr lvl="1"/>
            <a:r>
              <a:rPr lang="en-US" sz="2400" dirty="0"/>
              <a:t>Maybe, sometimes and it depends</a:t>
            </a:r>
          </a:p>
          <a:p>
            <a:r>
              <a:rPr lang="en-US" sz="2800" dirty="0"/>
              <a:t>If balanced or positively pressurized:</a:t>
            </a:r>
          </a:p>
          <a:p>
            <a:pPr lvl="1"/>
            <a:r>
              <a:rPr lang="en-US" sz="2400" dirty="0"/>
              <a:t>Dilution</a:t>
            </a:r>
          </a:p>
          <a:p>
            <a:pPr lvl="1"/>
            <a:r>
              <a:rPr lang="en-US" sz="2400" dirty="0"/>
              <a:t>Lessen negative pressure in basement</a:t>
            </a:r>
          </a:p>
          <a:p>
            <a:r>
              <a:rPr lang="en-US" sz="2800" dirty="0"/>
              <a:t>If unbalanced:</a:t>
            </a:r>
          </a:p>
          <a:p>
            <a:pPr lvl="1"/>
            <a:r>
              <a:rPr lang="en-US" sz="2400" dirty="0"/>
              <a:t>Send basement more negative</a:t>
            </a:r>
          </a:p>
        </p:txBody>
      </p:sp>
    </p:spTree>
    <p:extLst>
      <p:ext uri="{BB962C8B-B14F-4D97-AF65-F5344CB8AC3E}">
        <p14:creationId xmlns:p14="http://schemas.microsoft.com/office/powerpoint/2010/main" val="2561387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5611178"/>
            <a:ext cx="12192000" cy="1199223"/>
          </a:xfrm>
        </p:spPr>
        <p:txBody>
          <a:bodyPr/>
          <a:lstStyle/>
          <a:p>
            <a:r>
              <a:rPr lang="en-US" dirty="0"/>
              <a:t>Is RRNC Working Here?</a:t>
            </a:r>
          </a:p>
        </p:txBody>
      </p:sp>
      <p:sp>
        <p:nvSpPr>
          <p:cNvPr id="2" name="Picture Placeholder 1"/>
          <p:cNvSpPr>
            <a:spLocks noGrp="1"/>
          </p:cNvSpPr>
          <p:nvPr>
            <p:ph type="pic" sz="quarter" idx="13"/>
          </p:nvPr>
        </p:nvSpPr>
        <p:spPr/>
        <p:txBody>
          <a:bodyPr/>
          <a:lstStyle/>
          <a:p>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7088" y="128660"/>
            <a:ext cx="8262833" cy="5277657"/>
          </a:xfrm>
          <a:prstGeom prst="rect">
            <a:avLst/>
          </a:prstGeom>
        </p:spPr>
      </p:pic>
    </p:spTree>
    <p:extLst>
      <p:ext uri="{BB962C8B-B14F-4D97-AF65-F5344CB8AC3E}">
        <p14:creationId xmlns:p14="http://schemas.microsoft.com/office/powerpoint/2010/main" val="2778241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Suction Point</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2847" y="1589087"/>
            <a:ext cx="3819273" cy="5089999"/>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717561" y="1589087"/>
            <a:ext cx="3404634" cy="5139070"/>
          </a:xfrm>
        </p:spPr>
      </p:pic>
    </p:spTree>
    <p:extLst>
      <p:ext uri="{BB962C8B-B14F-4D97-AF65-F5344CB8AC3E}">
        <p14:creationId xmlns:p14="http://schemas.microsoft.com/office/powerpoint/2010/main" val="754425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We Up Against?</a:t>
            </a:r>
          </a:p>
        </p:txBody>
      </p:sp>
      <p:sp>
        <p:nvSpPr>
          <p:cNvPr id="5" name="Content Placeholder 4"/>
          <p:cNvSpPr>
            <a:spLocks noGrp="1"/>
          </p:cNvSpPr>
          <p:nvPr>
            <p:ph idx="1"/>
          </p:nvPr>
        </p:nvSpPr>
        <p:spPr/>
        <p:txBody>
          <a:bodyPr/>
          <a:lstStyle/>
          <a:p>
            <a:r>
              <a:rPr lang="en-US" dirty="0"/>
              <a:t>Mother nature</a:t>
            </a:r>
          </a:p>
          <a:p>
            <a:r>
              <a:rPr lang="en-US" dirty="0"/>
              <a:t>House operation</a:t>
            </a:r>
          </a:p>
          <a:p>
            <a:r>
              <a:rPr lang="en-US" dirty="0"/>
              <a:t>Occupant usage</a:t>
            </a:r>
          </a:p>
          <a:p>
            <a:r>
              <a:rPr lang="en-US" dirty="0"/>
              <a:t>Construction details</a:t>
            </a:r>
          </a:p>
        </p:txBody>
      </p:sp>
    </p:spTree>
    <p:extLst>
      <p:ext uri="{BB962C8B-B14F-4D97-AF65-F5344CB8AC3E}">
        <p14:creationId xmlns:p14="http://schemas.microsoft.com/office/powerpoint/2010/main" val="3837273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Dryer</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5158" y="2252871"/>
            <a:ext cx="5254256" cy="3942524"/>
          </a:xfrm>
        </p:spPr>
      </p:pic>
      <p:pic>
        <p:nvPicPr>
          <p:cNvPr id="7" name="Content Placeholder 6"/>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955834" y="1485929"/>
            <a:ext cx="3942677" cy="5255630"/>
          </a:xfrm>
        </p:spPr>
      </p:pic>
    </p:spTree>
    <p:extLst>
      <p:ext uri="{BB962C8B-B14F-4D97-AF65-F5344CB8AC3E}">
        <p14:creationId xmlns:p14="http://schemas.microsoft.com/office/powerpoint/2010/main" val="4289278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Bath Exhaust Fans x 3</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3844" y="1857522"/>
            <a:ext cx="3265020" cy="4351338"/>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5778574" y="2288363"/>
            <a:ext cx="4371975" cy="3279775"/>
          </a:xfrm>
        </p:spPr>
      </p:pic>
    </p:spTree>
    <p:extLst>
      <p:ext uri="{BB962C8B-B14F-4D97-AF65-F5344CB8AC3E}">
        <p14:creationId xmlns:p14="http://schemas.microsoft.com/office/powerpoint/2010/main" val="1837202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Kitchen Exhaust Hood</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6118" y="2287042"/>
            <a:ext cx="5169053" cy="3878592"/>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7253546" y="1540244"/>
            <a:ext cx="3878742" cy="5170404"/>
          </a:xfrm>
        </p:spPr>
      </p:pic>
    </p:spTree>
    <p:extLst>
      <p:ext uri="{BB962C8B-B14F-4D97-AF65-F5344CB8AC3E}">
        <p14:creationId xmlns:p14="http://schemas.microsoft.com/office/powerpoint/2010/main" val="1318749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Radon Levels – After Sealing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702" y="1549706"/>
            <a:ext cx="8191499" cy="5232095"/>
          </a:xfrm>
          <a:prstGeom prst="rect">
            <a:avLst/>
          </a:prstGeom>
        </p:spPr>
      </p:pic>
    </p:spTree>
    <p:extLst>
      <p:ext uri="{BB962C8B-B14F-4D97-AF65-F5344CB8AC3E}">
        <p14:creationId xmlns:p14="http://schemas.microsoft.com/office/powerpoint/2010/main" val="3518250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System Activation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Insulated pipe run and fan in attic.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46666" y="1499837"/>
            <a:ext cx="4314161" cy="47211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10100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95730" y="1489990"/>
            <a:ext cx="4121888" cy="4720071"/>
          </a:xfrm>
          <a:prstGeom prst="rect">
            <a:avLst/>
          </a:prstGeom>
          <a:noFill/>
        </p:spPr>
      </p:pic>
    </p:spTree>
    <p:extLst>
      <p:ext uri="{BB962C8B-B14F-4D97-AF65-F5344CB8AC3E}">
        <p14:creationId xmlns:p14="http://schemas.microsoft.com/office/powerpoint/2010/main" val="287965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New Homes Must be Built “Radon Resistant”</a:t>
            </a:r>
          </a:p>
        </p:txBody>
      </p:sp>
      <p:sp>
        <p:nvSpPr>
          <p:cNvPr id="3" name="Content Placeholder 2"/>
          <p:cNvSpPr>
            <a:spLocks noGrp="1"/>
          </p:cNvSpPr>
          <p:nvPr>
            <p:ph idx="1"/>
          </p:nvPr>
        </p:nvSpPr>
        <p:spPr>
          <a:xfrm>
            <a:off x="714895" y="1512916"/>
            <a:ext cx="4846809" cy="5087389"/>
          </a:xfrm>
        </p:spPr>
        <p:txBody>
          <a:bodyPr>
            <a:normAutofit fontScale="85000" lnSpcReduction="20000"/>
          </a:bodyPr>
          <a:lstStyle/>
          <a:p>
            <a:pPr marL="0" indent="0">
              <a:buNone/>
            </a:pPr>
            <a:r>
              <a:rPr lang="en-US" sz="3500" dirty="0">
                <a:cs typeface="Times New Roman" pitchFamily="18" charset="0"/>
              </a:rPr>
              <a:t>RRNC codes and standards are very similar</a:t>
            </a:r>
          </a:p>
          <a:p>
            <a:pPr marL="0" indent="0">
              <a:buNone/>
            </a:pPr>
            <a:r>
              <a:rPr lang="en-US" sz="3500" dirty="0">
                <a:cs typeface="Times New Roman" pitchFamily="18" charset="0"/>
              </a:rPr>
              <a:t>Two Types of Approaches:</a:t>
            </a:r>
          </a:p>
          <a:p>
            <a:r>
              <a:rPr lang="en-US" sz="3500" dirty="0">
                <a:cs typeface="Times New Roman" pitchFamily="18" charset="0"/>
              </a:rPr>
              <a:t>Passive</a:t>
            </a:r>
          </a:p>
          <a:p>
            <a:pPr lvl="1"/>
            <a:r>
              <a:rPr lang="en-US" sz="3100" dirty="0">
                <a:cs typeface="Times New Roman" pitchFamily="18" charset="0"/>
              </a:rPr>
              <a:t>No fan</a:t>
            </a:r>
          </a:p>
          <a:p>
            <a:pPr lvl="2"/>
            <a:r>
              <a:rPr lang="en-US" sz="3100" dirty="0">
                <a:cs typeface="Times New Roman" pitchFamily="18" charset="0"/>
              </a:rPr>
              <a:t>~40% reduction</a:t>
            </a:r>
          </a:p>
          <a:p>
            <a:r>
              <a:rPr lang="en-US" sz="3500" dirty="0">
                <a:cs typeface="Times New Roman" pitchFamily="18" charset="0"/>
              </a:rPr>
              <a:t>Active</a:t>
            </a:r>
          </a:p>
          <a:p>
            <a:pPr lvl="1"/>
            <a:r>
              <a:rPr lang="en-US" sz="3100" dirty="0">
                <a:cs typeface="Times New Roman" pitchFamily="18" charset="0"/>
              </a:rPr>
              <a:t>Radon fan</a:t>
            </a:r>
          </a:p>
          <a:p>
            <a:pPr lvl="2"/>
            <a:r>
              <a:rPr lang="en-US" sz="3100" dirty="0">
                <a:cs typeface="Times New Roman" pitchFamily="18" charset="0"/>
              </a:rPr>
              <a:t>90+% reduction</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1705" y="1724416"/>
            <a:ext cx="5792095" cy="44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170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Radon Levels Post-Activation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1014" y="1630512"/>
            <a:ext cx="8064987" cy="5151289"/>
          </a:xfrm>
          <a:prstGeom prst="rect">
            <a:avLst/>
          </a:prstGeom>
        </p:spPr>
      </p:pic>
    </p:spTree>
    <p:extLst>
      <p:ext uri="{BB962C8B-B14F-4D97-AF65-F5344CB8AC3E}">
        <p14:creationId xmlns:p14="http://schemas.microsoft.com/office/powerpoint/2010/main" val="3571974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16C4-D7F4-09C6-A4FE-8E567DA9B72D}"/>
              </a:ext>
            </a:extLst>
          </p:cNvPr>
          <p:cNvSpPr>
            <a:spLocks noGrp="1"/>
          </p:cNvSpPr>
          <p:nvPr>
            <p:ph type="title"/>
          </p:nvPr>
        </p:nvSpPr>
        <p:spPr/>
        <p:txBody>
          <a:bodyPr/>
          <a:lstStyle/>
          <a:p>
            <a:r>
              <a:rPr lang="en-US" dirty="0"/>
              <a:t>Code Official’s Perspective</a:t>
            </a:r>
          </a:p>
        </p:txBody>
      </p:sp>
      <p:sp>
        <p:nvSpPr>
          <p:cNvPr id="3" name="Table Placeholder 2">
            <a:extLst>
              <a:ext uri="{FF2B5EF4-FFF2-40B4-BE49-F238E27FC236}">
                <a16:creationId xmlns:a16="http://schemas.microsoft.com/office/drawing/2014/main" id="{A21147DE-8EBD-B658-8A71-7F13D128C124}"/>
              </a:ext>
            </a:extLst>
          </p:cNvPr>
          <p:cNvSpPr>
            <a:spLocks noGrp="1"/>
          </p:cNvSpPr>
          <p:nvPr>
            <p:ph type="tbl" sz="quarter" idx="13"/>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EE31AB91-62C8-A9F3-5E31-2D1287F582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2E69220-5E52-0F65-3B1F-A8AF85A83C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39831CB-CECD-912E-C02D-786BC33E736E}"/>
              </a:ext>
            </a:extLst>
          </p:cNvPr>
          <p:cNvPicPr>
            <a:picLocks noChangeAspect="1"/>
          </p:cNvPicPr>
          <p:nvPr/>
        </p:nvPicPr>
        <p:blipFill>
          <a:blip r:embed="rId2"/>
          <a:stretch>
            <a:fillRect/>
          </a:stretch>
        </p:blipFill>
        <p:spPr>
          <a:xfrm>
            <a:off x="1121686" y="2192457"/>
            <a:ext cx="10493298" cy="3173173"/>
          </a:xfrm>
          <a:prstGeom prst="rect">
            <a:avLst/>
          </a:prstGeom>
        </p:spPr>
      </p:pic>
    </p:spTree>
    <p:extLst>
      <p:ext uri="{BB962C8B-B14F-4D97-AF65-F5344CB8AC3E}">
        <p14:creationId xmlns:p14="http://schemas.microsoft.com/office/powerpoint/2010/main" val="2074712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1A72-2149-7D32-66E5-6A7D975E63F4}"/>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735A7687-7E83-87C1-F210-4738BC838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7" name="Title 1">
            <a:extLst>
              <a:ext uri="{FF2B5EF4-FFF2-40B4-BE49-F238E27FC236}">
                <a16:creationId xmlns:a16="http://schemas.microsoft.com/office/drawing/2014/main" id="{FAAC2AD5-48A8-6BF8-1B4F-2DC7016CDA1D}"/>
              </a:ext>
            </a:extLst>
          </p:cNvPr>
          <p:cNvSpPr>
            <a:spLocks noGrp="1"/>
          </p:cNvSpPr>
          <p:nvPr>
            <p:ph type="title"/>
          </p:nvPr>
        </p:nvSpPr>
        <p:spPr>
          <a:xfrm>
            <a:off x="838200" y="365125"/>
            <a:ext cx="10515600" cy="1325563"/>
          </a:xfrm>
        </p:spPr>
        <p:txBody>
          <a:bodyPr/>
          <a:lstStyle/>
          <a:p>
            <a:r>
              <a:rPr lang="en-US" dirty="0"/>
              <a:t>Next Steps w/ Radon Control Adoptions </a:t>
            </a:r>
          </a:p>
        </p:txBody>
      </p:sp>
      <p:sp>
        <p:nvSpPr>
          <p:cNvPr id="8" name="Content Placeholder 2">
            <a:extLst>
              <a:ext uri="{FF2B5EF4-FFF2-40B4-BE49-F238E27FC236}">
                <a16:creationId xmlns:a16="http://schemas.microsoft.com/office/drawing/2014/main" id="{91CE1B06-FB9E-AC63-E5D3-FE56E4E07A78}"/>
              </a:ext>
            </a:extLst>
          </p:cNvPr>
          <p:cNvSpPr>
            <a:spLocks noGrp="1"/>
          </p:cNvSpPr>
          <p:nvPr>
            <p:ph idx="1"/>
          </p:nvPr>
        </p:nvSpPr>
        <p:spPr>
          <a:xfrm>
            <a:off x="838200" y="1825625"/>
            <a:ext cx="10515600" cy="4351338"/>
          </a:xfrm>
        </p:spPr>
        <p:txBody>
          <a:bodyPr>
            <a:normAutofit/>
          </a:bodyPr>
          <a:lstStyle/>
          <a:p>
            <a:r>
              <a:rPr lang="en-US" sz="2800" dirty="0"/>
              <a:t>Check out spreadsheet in CRCPD’s toolkit informing these maps</a:t>
            </a:r>
          </a:p>
          <a:p>
            <a:pPr lvl="1"/>
            <a:r>
              <a:rPr lang="en-US" sz="2400" dirty="0"/>
              <a:t>Please let us know if you learn of additional adoptions the Radon Appendix in the International Residential Code (not the IBC)</a:t>
            </a:r>
          </a:p>
          <a:p>
            <a:pPr lvl="1"/>
            <a:r>
              <a:rPr lang="en-US" sz="2400" dirty="0">
                <a:hlinkClick r:id="rId4"/>
              </a:rPr>
              <a:t>http://radonleaders.org/Portal/Toolkits</a:t>
            </a:r>
            <a:endParaRPr lang="en-US" sz="2400" dirty="0"/>
          </a:p>
          <a:p>
            <a:pPr lvl="1"/>
            <a:r>
              <a:rPr lang="en-US" sz="2400" dirty="0"/>
              <a:t>Resources will be added including this webinar</a:t>
            </a:r>
          </a:p>
          <a:p>
            <a:pPr lvl="1"/>
            <a:endParaRPr lang="en-US" sz="2400" dirty="0"/>
          </a:p>
        </p:txBody>
      </p:sp>
    </p:spTree>
    <p:extLst>
      <p:ext uri="{BB962C8B-B14F-4D97-AF65-F5344CB8AC3E}">
        <p14:creationId xmlns:p14="http://schemas.microsoft.com/office/powerpoint/2010/main" val="2498630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BF86-9356-F7A1-9DF7-38ED07D61E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F9B28D-2B90-1CCF-6BC8-70E2F1BB510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6C60B07-26B5-0C67-9B57-83D96C2CB7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94383E8-A165-7748-CCC0-B2EF32EF41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AB9A8A8-04D4-63C6-1B25-5B872A97E9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2238077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97FA-4FF1-BE8F-B961-51FCE9D27F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A3CA3B-DA1A-08D6-CDE0-D14A43B7D93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FB235587-4307-B150-B570-EB6EBD0217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34E025F-0400-1912-AFAB-0B60F661B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81B6F68-B563-DE01-28BF-7058C327E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3095663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2A2438-02CF-CA91-61FA-C6C90FE987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242CA5-A712-C418-620F-934D4875224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BF5D794-DBA5-7703-7C09-845B7562C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B6A81B-0461-1287-A98F-5E90DCEAE2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80C546D-AD72-2F19-B795-5366418E5A72}"/>
              </a:ext>
            </a:extLst>
          </p:cNvPr>
          <p:cNvPicPr>
            <a:picLocks noChangeAspect="1"/>
          </p:cNvPicPr>
          <p:nvPr/>
        </p:nvPicPr>
        <p:blipFill>
          <a:blip r:embed="rId2" cstate="email">
            <a:extLst>
              <a:ext uri="{28A0092B-C50C-407E-A947-70E740481C1C}">
                <a14:useLocalDpi xmlns:a14="http://schemas.microsoft.com/office/drawing/2010/main"/>
              </a:ext>
            </a:extLst>
          </a:blip>
          <a:srcRect l="30228" t="13953" r="29950"/>
          <a:stretch>
            <a:fillRect/>
          </a:stretch>
        </p:blipFill>
        <p:spPr>
          <a:xfrm>
            <a:off x="3132306" y="-209953"/>
            <a:ext cx="6167338" cy="7162960"/>
          </a:xfrm>
          <a:prstGeom prst="rect">
            <a:avLst/>
          </a:prstGeom>
        </p:spPr>
      </p:pic>
      <p:pic>
        <p:nvPicPr>
          <p:cNvPr id="8" name="Picture 7" descr="Blue letters on a black background&#10;&#10;Description automatically generated">
            <a:extLst>
              <a:ext uri="{FF2B5EF4-FFF2-40B4-BE49-F238E27FC236}">
                <a16:creationId xmlns:a16="http://schemas.microsoft.com/office/drawing/2014/main" id="{71CAF032-1D5C-1AD4-0494-0815F7154E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Tree>
    <p:extLst>
      <p:ext uri="{BB962C8B-B14F-4D97-AF65-F5344CB8AC3E}">
        <p14:creationId xmlns:p14="http://schemas.microsoft.com/office/powerpoint/2010/main" val="1177223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86E197-2FF7-39BD-F923-0829BFD77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64938-8D07-11BD-0E37-8BC571CB09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982ABE-B4D6-C7FD-861B-BC631106A43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3687D05-AFC9-114E-D503-7178A093F2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79FC812-54CF-F252-FF5C-DEBF137CB7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39EE304-483D-8691-D43E-57A8779B75D6}"/>
              </a:ext>
            </a:extLst>
          </p:cNvPr>
          <p:cNvPicPr>
            <a:picLocks noChangeAspect="1"/>
          </p:cNvPicPr>
          <p:nvPr/>
        </p:nvPicPr>
        <p:blipFill>
          <a:blip r:embed="rId2" cstate="email">
            <a:extLst>
              <a:ext uri="{28A0092B-C50C-407E-A947-70E740481C1C}">
                <a14:useLocalDpi xmlns:a14="http://schemas.microsoft.com/office/drawing/2010/main"/>
              </a:ext>
            </a:extLst>
          </a:blip>
          <a:srcRect l="31344" t="16691" r="30802" b="3729"/>
          <a:stretch>
            <a:fillRect/>
          </a:stretch>
        </p:blipFill>
        <p:spPr>
          <a:xfrm>
            <a:off x="2781127" y="0"/>
            <a:ext cx="6104081" cy="6897479"/>
          </a:xfrm>
          <a:prstGeom prst="rect">
            <a:avLst/>
          </a:prstGeom>
        </p:spPr>
      </p:pic>
      <p:pic>
        <p:nvPicPr>
          <p:cNvPr id="8" name="Picture 7" descr="Blue letters on a black background&#10;&#10;Description automatically generated">
            <a:extLst>
              <a:ext uri="{FF2B5EF4-FFF2-40B4-BE49-F238E27FC236}">
                <a16:creationId xmlns:a16="http://schemas.microsoft.com/office/drawing/2014/main" id="{C8C86F6F-A159-4755-6D68-5A74473A62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Tree>
    <p:extLst>
      <p:ext uri="{BB962C8B-B14F-4D97-AF65-F5344CB8AC3E}">
        <p14:creationId xmlns:p14="http://schemas.microsoft.com/office/powerpoint/2010/main" val="2048640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1A72-2149-7D32-66E5-6A7D975E63F4}"/>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735A7687-7E83-87C1-F210-4738BC838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7" name="Title 1">
            <a:extLst>
              <a:ext uri="{FF2B5EF4-FFF2-40B4-BE49-F238E27FC236}">
                <a16:creationId xmlns:a16="http://schemas.microsoft.com/office/drawing/2014/main" id="{FAAC2AD5-48A8-6BF8-1B4F-2DC7016CDA1D}"/>
              </a:ext>
            </a:extLst>
          </p:cNvPr>
          <p:cNvSpPr>
            <a:spLocks noGrp="1"/>
          </p:cNvSpPr>
          <p:nvPr>
            <p:ph type="title"/>
          </p:nvPr>
        </p:nvSpPr>
        <p:spPr>
          <a:xfrm>
            <a:off x="838200" y="365125"/>
            <a:ext cx="10515600" cy="1325563"/>
          </a:xfrm>
        </p:spPr>
        <p:txBody>
          <a:bodyPr/>
          <a:lstStyle/>
          <a:p>
            <a:r>
              <a:rPr lang="en-US" dirty="0"/>
              <a:t>Next Steps w/ Radon Control Adoptions </a:t>
            </a:r>
          </a:p>
        </p:txBody>
      </p:sp>
      <p:sp>
        <p:nvSpPr>
          <p:cNvPr id="8" name="Content Placeholder 2">
            <a:extLst>
              <a:ext uri="{FF2B5EF4-FFF2-40B4-BE49-F238E27FC236}">
                <a16:creationId xmlns:a16="http://schemas.microsoft.com/office/drawing/2014/main" id="{91CE1B06-FB9E-AC63-E5D3-FE56E4E07A78}"/>
              </a:ext>
            </a:extLst>
          </p:cNvPr>
          <p:cNvSpPr>
            <a:spLocks noGrp="1"/>
          </p:cNvSpPr>
          <p:nvPr>
            <p:ph idx="1"/>
          </p:nvPr>
        </p:nvSpPr>
        <p:spPr>
          <a:xfrm>
            <a:off x="838200" y="1388853"/>
            <a:ext cx="10515600" cy="5167222"/>
          </a:xfrm>
        </p:spPr>
        <p:txBody>
          <a:bodyPr>
            <a:normAutofit/>
          </a:bodyPr>
          <a:lstStyle/>
          <a:p>
            <a:r>
              <a:rPr lang="en-US" dirty="0"/>
              <a:t>Make a plan to reach out to code officials in your state</a:t>
            </a:r>
          </a:p>
          <a:p>
            <a:pPr lvl="1"/>
            <a:r>
              <a:rPr lang="en-US" dirty="0"/>
              <a:t>Alert them how to make radon control in new homes more effective:</a:t>
            </a:r>
          </a:p>
          <a:p>
            <a:pPr lvl="2"/>
            <a:r>
              <a:rPr lang="en-US" dirty="0"/>
              <a:t>Adopting the appendix if not already adopted</a:t>
            </a:r>
          </a:p>
          <a:p>
            <a:pPr lvl="2"/>
            <a:r>
              <a:rPr lang="en-US" dirty="0"/>
              <a:t>Requiring post-construction radon tests below 4 pCi/L</a:t>
            </a:r>
          </a:p>
          <a:p>
            <a:pPr lvl="2"/>
            <a:r>
              <a:rPr lang="en-US" dirty="0"/>
              <a:t>Stepping away from the Zone I-only approach</a:t>
            </a:r>
          </a:p>
          <a:p>
            <a:pPr lvl="2"/>
            <a:r>
              <a:rPr lang="en-US" dirty="0"/>
              <a:t>Allowing RRNC as the alternative pathway</a:t>
            </a:r>
          </a:p>
          <a:p>
            <a:pPr lvl="2"/>
            <a:r>
              <a:rPr lang="en-US" dirty="0"/>
              <a:t>Using the checklist in RRNC to inspect systems during construction</a:t>
            </a:r>
          </a:p>
          <a:p>
            <a:r>
              <a:rPr lang="en-US"/>
              <a:t>Let E-25 </a:t>
            </a:r>
            <a:r>
              <a:rPr lang="en-US" dirty="0"/>
              <a:t>and IEA know how it goes and ways we can help</a:t>
            </a:r>
          </a:p>
          <a:p>
            <a:pPr lvl="1"/>
            <a:r>
              <a:rPr lang="en-US" dirty="0"/>
              <a:t>Training materials</a:t>
            </a:r>
          </a:p>
          <a:p>
            <a:pPr lvl="1"/>
            <a:r>
              <a:rPr lang="en-US" dirty="0"/>
              <a:t>Vast experience to aid in speaker notes or meeting preparation</a:t>
            </a:r>
          </a:p>
          <a:p>
            <a:pPr lvl="1"/>
            <a:endParaRPr lang="en-US" dirty="0"/>
          </a:p>
        </p:txBody>
      </p:sp>
    </p:spTree>
    <p:extLst>
      <p:ext uri="{BB962C8B-B14F-4D97-AF65-F5344CB8AC3E}">
        <p14:creationId xmlns:p14="http://schemas.microsoft.com/office/powerpoint/2010/main" val="35392587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For More Information</a:t>
            </a:r>
          </a:p>
        </p:txBody>
      </p:sp>
      <p:sp>
        <p:nvSpPr>
          <p:cNvPr id="3" name="Content Placeholder 2"/>
          <p:cNvSpPr>
            <a:spLocks noGrp="1"/>
          </p:cNvSpPr>
          <p:nvPr>
            <p:ph idx="1"/>
          </p:nvPr>
        </p:nvSpPr>
        <p:spPr>
          <a:xfrm>
            <a:off x="0" y="1562986"/>
            <a:ext cx="12191999" cy="4975925"/>
          </a:xfrm>
        </p:spPr>
        <p:txBody>
          <a:bodyPr>
            <a:noAutofit/>
          </a:bodyPr>
          <a:lstStyle/>
          <a:p>
            <a:pPr marL="0" marR="0" indent="0" algn="ctr">
              <a:spcBef>
                <a:spcPts val="0"/>
              </a:spcBef>
              <a:spcAft>
                <a:spcPts val="0"/>
              </a:spcAft>
              <a:buNone/>
            </a:pPr>
            <a:r>
              <a:rPr lang="en-US" sz="4000" b="1" spc="30" dirty="0">
                <a:solidFill>
                  <a:srgbClr val="003865"/>
                </a:solidFill>
                <a:latin typeface="Calibri" panose="020F0502020204030204" pitchFamily="34" charset="0"/>
                <a:ea typeface="Calibri" panose="020F0502020204030204" pitchFamily="34" charset="0"/>
              </a:rPr>
              <a:t>Joshua Kerber, MS</a:t>
            </a:r>
          </a:p>
          <a:p>
            <a:pPr marL="0" marR="0" indent="0" algn="ctr">
              <a:spcBef>
                <a:spcPts val="0"/>
              </a:spcBef>
              <a:spcAft>
                <a:spcPts val="0"/>
              </a:spcAft>
              <a:buNone/>
            </a:pPr>
            <a:r>
              <a:rPr lang="en-US" sz="4000" b="1" spc="30" dirty="0">
                <a:solidFill>
                  <a:srgbClr val="003865"/>
                </a:solidFill>
                <a:latin typeface="Calibri" panose="020F0502020204030204" pitchFamily="34" charset="0"/>
                <a:ea typeface="Calibri" panose="020F0502020204030204" pitchFamily="34" charset="0"/>
              </a:rPr>
              <a:t>Chair – CRCPD’s E-25 Committee on Radon</a:t>
            </a:r>
          </a:p>
          <a:p>
            <a:pPr marL="0" marR="0" indent="0" algn="ctr">
              <a:spcBef>
                <a:spcPts val="0"/>
              </a:spcBef>
              <a:spcAft>
                <a:spcPts val="0"/>
              </a:spcAft>
              <a:buNone/>
            </a:pPr>
            <a:endParaRPr lang="en-US" sz="4400" dirty="0">
              <a:latin typeface="Times New Roman" panose="02020603050405020304" pitchFamily="18" charset="0"/>
              <a:ea typeface="Calibri" panose="020F0502020204030204" pitchFamily="34" charset="0"/>
            </a:endParaRPr>
          </a:p>
          <a:p>
            <a:pPr marL="0" indent="0" algn="ctr">
              <a:spcBef>
                <a:spcPts val="0"/>
              </a:spcBef>
              <a:spcAft>
                <a:spcPts val="0"/>
              </a:spcAft>
              <a:buNone/>
            </a:pPr>
            <a:r>
              <a:rPr lang="en-US" sz="3200" spc="30" dirty="0">
                <a:solidFill>
                  <a:srgbClr val="003865"/>
                </a:solidFill>
                <a:latin typeface="Calibri" panose="020F0502020204030204" pitchFamily="34" charset="0"/>
                <a:ea typeface="Calibri" panose="020F0502020204030204" pitchFamily="34" charset="0"/>
              </a:rPr>
              <a:t>Minnesota Department of Health </a:t>
            </a:r>
            <a:endParaRPr lang="en-US" sz="3600" dirty="0">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3200" spc="30" dirty="0">
                <a:solidFill>
                  <a:srgbClr val="003865"/>
                </a:solidFill>
                <a:latin typeface="Calibri" panose="020F0502020204030204" pitchFamily="34" charset="0"/>
                <a:ea typeface="Calibri" panose="020F0502020204030204" pitchFamily="34" charset="0"/>
              </a:rPr>
              <a:t>Research Scientist  |  Indoor Air Unit </a:t>
            </a:r>
            <a:endParaRPr lang="en-US" sz="3600" dirty="0">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3200" spc="30" dirty="0">
                <a:solidFill>
                  <a:srgbClr val="003865"/>
                </a:solidFill>
                <a:latin typeface="Calibri" panose="020F0502020204030204" pitchFamily="34" charset="0"/>
                <a:ea typeface="Calibri" panose="020F0502020204030204" pitchFamily="34" charset="0"/>
              </a:rPr>
              <a:t>Office: 651-201-5613</a:t>
            </a:r>
          </a:p>
          <a:p>
            <a:pPr marL="0" marR="0" indent="0" algn="ctr">
              <a:spcBef>
                <a:spcPts val="0"/>
              </a:spcBef>
              <a:spcAft>
                <a:spcPts val="0"/>
              </a:spcAft>
              <a:buNone/>
            </a:pPr>
            <a:endParaRPr lang="en-US" sz="1600" spc="30" dirty="0">
              <a:solidFill>
                <a:srgbClr val="003865"/>
              </a:solidFill>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3200" u="sng" spc="30" dirty="0">
                <a:solidFill>
                  <a:srgbClr val="003865"/>
                </a:solidFill>
                <a:latin typeface="Calibri" panose="020F0502020204030204" pitchFamily="34" charset="0"/>
                <a:ea typeface="Calibri" panose="020F0502020204030204" pitchFamily="34" charset="0"/>
                <a:hlinkClick r:id="rId2"/>
              </a:rPr>
              <a:t>joshua.kerber@state.mn.us</a:t>
            </a:r>
            <a:endParaRPr lang="en-US" sz="3200" u="sng" spc="30" dirty="0">
              <a:solidFill>
                <a:srgbClr val="003865"/>
              </a:solidFill>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600" u="sng" dirty="0">
              <a:latin typeface="Times New Roman" panose="02020603050405020304" pitchFamily="18" charset="0"/>
              <a:ea typeface="Calibri" panose="020F0502020204030204" pitchFamily="34" charset="0"/>
            </a:endParaRPr>
          </a:p>
          <a:p>
            <a:pPr marL="0" indent="0" algn="ctr">
              <a:buNone/>
            </a:pPr>
            <a:r>
              <a:rPr lang="en-US" sz="2800" dirty="0">
                <a:solidFill>
                  <a:srgbClr val="0000FF"/>
                </a:solidFill>
                <a:hlinkClick r:id="rId3"/>
              </a:rPr>
              <a:t>mn.gov/radon</a:t>
            </a:r>
            <a:endParaRPr lang="en-US" sz="2800" dirty="0">
              <a:solidFill>
                <a:srgbClr val="0000FF"/>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descr="Blue letters on a black background&#10;&#10;Description automatically generated">
            <a:extLst>
              <a:ext uri="{FF2B5EF4-FFF2-40B4-BE49-F238E27FC236}">
                <a16:creationId xmlns:a16="http://schemas.microsoft.com/office/drawing/2014/main" id="{D8F6A8DA-DD78-46D4-7E98-742E34775F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Tree>
    <p:extLst>
      <p:ext uri="{BB962C8B-B14F-4D97-AF65-F5344CB8AC3E}">
        <p14:creationId xmlns:p14="http://schemas.microsoft.com/office/powerpoint/2010/main" val="150748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Aggregate Under the Slab</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IMG_306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38200" y="1997074"/>
            <a:ext cx="5151120" cy="4083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erbeJ1\Desktop\Good Mitigation Pix\IMG_63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1493" y="1997074"/>
            <a:ext cx="5152307" cy="408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54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Gravel Layer and Footing Sleeves</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3008" y="1817314"/>
            <a:ext cx="5801784" cy="4351338"/>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308491" y="1817314"/>
            <a:ext cx="5800380" cy="4351338"/>
          </a:xfrm>
        </p:spPr>
      </p:pic>
    </p:spTree>
    <p:extLst>
      <p:ext uri="{BB962C8B-B14F-4D97-AF65-F5344CB8AC3E}">
        <p14:creationId xmlns:p14="http://schemas.microsoft.com/office/powerpoint/2010/main" val="923896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3.xml><?xml version="1.0" encoding="utf-8"?>
<a:theme xmlns:a="http://schemas.openxmlformats.org/drawingml/2006/main" name="General KanCare PPT template 08-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19236</TotalTime>
  <Words>3338</Words>
  <Application>Microsoft Office PowerPoint</Application>
  <PresentationFormat>Widescreen</PresentationFormat>
  <Paragraphs>481</Paragraphs>
  <Slides>78</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78</vt:i4>
      </vt:variant>
    </vt:vector>
  </HeadingPairs>
  <TitlesOfParts>
    <vt:vector size="90" baseType="lpstr">
      <vt:lpstr>Aptos</vt:lpstr>
      <vt:lpstr>Aptos Display</vt:lpstr>
      <vt:lpstr>Arial</vt:lpstr>
      <vt:lpstr>Calibri</vt:lpstr>
      <vt:lpstr>Calibri Light</vt:lpstr>
      <vt:lpstr>NeueHaasGroteskText Std</vt:lpstr>
      <vt:lpstr>Times New Roman</vt:lpstr>
      <vt:lpstr>Wingdings</vt:lpstr>
      <vt:lpstr>Office Theme</vt:lpstr>
      <vt:lpstr>MN.IT</vt:lpstr>
      <vt:lpstr>General KanCare PPT template 08-2018</vt:lpstr>
      <vt:lpstr>1_Office Theme</vt:lpstr>
      <vt:lpstr>PowerPoint Presentation</vt:lpstr>
      <vt:lpstr>PowerPoint Presentation</vt:lpstr>
      <vt:lpstr>PowerPoint Presentation</vt:lpstr>
      <vt:lpstr>PowerPoint Presentation</vt:lpstr>
      <vt:lpstr>PowerPoint Presentation</vt:lpstr>
      <vt:lpstr>Radon Resistant New Construction (RRNC)</vt:lpstr>
      <vt:lpstr>New Homes Must be Built “Radon Resistant”</vt:lpstr>
      <vt:lpstr>Aggregate Under the Slab</vt:lpstr>
      <vt:lpstr>Gravel Layer and Footing Sleeves</vt:lpstr>
      <vt:lpstr>Vent Pipe and Soil Gas Retarder</vt:lpstr>
      <vt:lpstr>Membranes</vt:lpstr>
      <vt:lpstr>Sealed Cold Joint and Other Openings</vt:lpstr>
      <vt:lpstr>Sealing Floor Cracks</vt:lpstr>
      <vt:lpstr>Sump and Plumbing Knock Out</vt:lpstr>
      <vt:lpstr>Sealants</vt:lpstr>
      <vt:lpstr>Roof Flashing &amp; Electrical Junction Box</vt:lpstr>
      <vt:lpstr>What’s Next?</vt:lpstr>
      <vt:lpstr>Why Activate Passive Systems During Construction?</vt:lpstr>
      <vt:lpstr>Homes with Passive Systems</vt:lpstr>
      <vt:lpstr>Homes with Fans Added by Homeowner</vt:lpstr>
      <vt:lpstr>What Building/Code officials Need to  Know About Radon in New Dwellings</vt:lpstr>
      <vt:lpstr>PowerPoint Presentation</vt:lpstr>
      <vt:lpstr>International Code Council</vt:lpstr>
      <vt:lpstr>International Code Council and Appendix F</vt:lpstr>
      <vt:lpstr>Appendix F Radon Control Methods - Contents</vt:lpstr>
      <vt:lpstr>Appendix F Radon Control Methods - Evolution</vt:lpstr>
      <vt:lpstr>2021 IRC Δ: Testing Requirement Added</vt:lpstr>
      <vt:lpstr>2028 IRC Δ: Option to use ANSI-AARST RRNC</vt:lpstr>
      <vt:lpstr>2028 IRC Δ: Radon Zone Map / List Deleted</vt:lpstr>
      <vt:lpstr>Summary:  IRC Versions and the Radon Appendix</vt:lpstr>
      <vt:lpstr>How States and Localities Adopt:  Pathway Will Vary</vt:lpstr>
      <vt:lpstr>Residential Code Adoptions by Code Edition </vt:lpstr>
      <vt:lpstr>PowerPoint Presentation</vt:lpstr>
      <vt:lpstr>PowerPoint Presentation</vt:lpstr>
      <vt:lpstr>Summary:  IRC Versions and the Radon Appendix</vt:lpstr>
      <vt:lpstr>PowerPoint Presentation</vt:lpstr>
      <vt:lpstr>Tribal Resources on Codes</vt:lpstr>
      <vt:lpstr>Statewide Radon Appendix Adoption: Considerations</vt:lpstr>
      <vt:lpstr>Local Radon Appendix Adoption: Considerations</vt:lpstr>
      <vt:lpstr>PowerPoint Presentation</vt:lpstr>
      <vt:lpstr>PowerPoint Presentation</vt:lpstr>
      <vt:lpstr>PowerPoint Presentation</vt:lpstr>
      <vt:lpstr>PowerPoint Presentation</vt:lpstr>
      <vt:lpstr>CRCPD: Strategies for Supporting the Adoption of Radon-Reducing Building Codes</vt:lpstr>
      <vt:lpstr>Move radon-induced lung cancer from an emerging concern to a standing policy priority at the state and local level.</vt:lpstr>
      <vt:lpstr>PowerPoint Presentation</vt:lpstr>
      <vt:lpstr>PowerPoint Presentation</vt:lpstr>
      <vt:lpstr>Efforts to Include AARST Standards into NC Building Codes</vt:lpstr>
      <vt:lpstr>PowerPoint Presentation</vt:lpstr>
      <vt:lpstr>Partnering for Better Radon Risk Reduction</vt:lpstr>
      <vt:lpstr>Partnerships</vt:lpstr>
      <vt:lpstr>New Homes Must be Built “Radon Resistant”</vt:lpstr>
      <vt:lpstr>RRNC Case Study - Introduction to Patient</vt:lpstr>
      <vt:lpstr>Intakes and Exhausts</vt:lpstr>
      <vt:lpstr>HRV &amp; Fresh Air Intake</vt:lpstr>
      <vt:lpstr>Fresh Combustion Air</vt:lpstr>
      <vt:lpstr>Air Exchanger</vt:lpstr>
      <vt:lpstr>Air Exchanger Filters</vt:lpstr>
      <vt:lpstr>Air Exchanger Core</vt:lpstr>
      <vt:lpstr>Maintenance</vt:lpstr>
      <vt:lpstr>Effects of Air Exchanger</vt:lpstr>
      <vt:lpstr>Is RRNC Working Here?</vt:lpstr>
      <vt:lpstr>Suction Point</vt:lpstr>
      <vt:lpstr>What are We Up Against?</vt:lpstr>
      <vt:lpstr>Dryer</vt:lpstr>
      <vt:lpstr>Bath Exhaust Fans x 3</vt:lpstr>
      <vt:lpstr>Kitchen Exhaust Hood</vt:lpstr>
      <vt:lpstr>Radon Levels – After Sealing</vt:lpstr>
      <vt:lpstr>System Activation</vt:lpstr>
      <vt:lpstr>Radon Levels Post-Activation</vt:lpstr>
      <vt:lpstr>Code Official’s Perspective</vt:lpstr>
      <vt:lpstr>Next Steps w/ Radon Control Adoptions </vt:lpstr>
      <vt:lpstr>PowerPoint Presentation</vt:lpstr>
      <vt:lpstr>PowerPoint Presentation</vt:lpstr>
      <vt:lpstr>PowerPoint Presentation</vt:lpstr>
      <vt:lpstr>PowerPoint Presentation</vt:lpstr>
      <vt:lpstr>Next Steps w/ Radon Control Adoptions </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Steves</dc:creator>
  <cp:lastModifiedBy>Kerber, Joshua (MDH)</cp:lastModifiedBy>
  <cp:revision>34</cp:revision>
  <cp:lastPrinted>2025-12-04T19:57:45Z</cp:lastPrinted>
  <dcterms:created xsi:type="dcterms:W3CDTF">2024-06-20T19:26:19Z</dcterms:created>
  <dcterms:modified xsi:type="dcterms:W3CDTF">2026-02-06T16:26:41Z</dcterms:modified>
</cp:coreProperties>
</file>