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9" autoAdjust="0"/>
    <p:restoredTop sz="86399" autoAdjust="0"/>
  </p:normalViewPr>
  <p:slideViewPr>
    <p:cSldViewPr snapToGrid="0">
      <p:cViewPr varScale="1">
        <p:scale>
          <a:sx n="56" d="100"/>
          <a:sy n="56" d="100"/>
        </p:scale>
        <p:origin x="58" y="13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40C1D6E-EA5E-4A15-AB31-1193FF03B84D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345BDFBA-629F-4585-A4CB-FCC586885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41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BDFBA-629F-4585-A4CB-FCC5868851D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85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BDFBA-629F-4585-A4CB-FCC5868851D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43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77E6D-719F-4DF1-9F5A-5BE905DD95EF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9FD92-B444-4618-82C2-F630AE9E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490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77E6D-719F-4DF1-9F5A-5BE905DD95EF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9FD92-B444-4618-82C2-F630AE9E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892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77E6D-719F-4DF1-9F5A-5BE905DD95EF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9FD92-B444-4618-82C2-F630AE9E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341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39F3-F0F8-4AC4-91D0-F3AE3CD5E4DB}" type="datetime1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21112" y="4751199"/>
            <a:ext cx="1524132" cy="152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057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3200"/>
            </a:lvl1pPr>
            <a:lvl2pPr marL="486918" indent="-285750">
              <a:buFont typeface="Wingdings" panose="05000000000000000000" pitchFamily="2" charset="2"/>
              <a:buChar char="§"/>
              <a:defRPr sz="2800"/>
            </a:lvl2pPr>
            <a:lvl3pPr marL="669798" indent="-285750">
              <a:buFont typeface="Wingdings" panose="05000000000000000000" pitchFamily="2" charset="2"/>
              <a:buChar char="§"/>
              <a:defRPr sz="2400"/>
            </a:lvl3pPr>
            <a:lvl4pPr marL="852678" indent="-285750">
              <a:buFont typeface="Wingdings" panose="05000000000000000000" pitchFamily="2" charset="2"/>
              <a:buChar char="§"/>
              <a:defRPr/>
            </a:lvl4pPr>
            <a:lvl5pPr marL="1035558" indent="-28575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4CE482DC-2269-4F26-9D2A-7E44B1A4CD85}" type="slidenum">
              <a:rPr lang="en-US" smtClean="0"/>
              <a:pPr/>
              <a:t>‹#›</a:t>
            </a:fld>
            <a:r>
              <a:rPr lang="en-US" dirty="0" smtClean="0"/>
              <a:t> of </a:t>
            </a:r>
            <a:fld id="{DA09AAC3-ADFB-4378-A2D1-36AB6D37CFA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5880" y="4804653"/>
            <a:ext cx="1524132" cy="152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805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77E6D-719F-4DF1-9F5A-5BE905DD95EF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9FD92-B444-4618-82C2-F630AE9E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612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77E6D-719F-4DF1-9F5A-5BE905DD95EF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9FD92-B444-4618-82C2-F630AE9E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291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77E6D-719F-4DF1-9F5A-5BE905DD95EF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9FD92-B444-4618-82C2-F630AE9E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87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77E6D-719F-4DF1-9F5A-5BE905DD95EF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9FD92-B444-4618-82C2-F630AE9E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26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77E6D-719F-4DF1-9F5A-5BE905DD95EF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9FD92-B444-4618-82C2-F630AE9E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66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77E6D-719F-4DF1-9F5A-5BE905DD95EF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9FD92-B444-4618-82C2-F630AE9E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346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77E6D-719F-4DF1-9F5A-5BE905DD95EF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9FD92-B444-4618-82C2-F630AE9E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89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77E6D-719F-4DF1-9F5A-5BE905DD95EF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9FD92-B444-4618-82C2-F630AE9E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35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77E6D-719F-4DF1-9F5A-5BE905DD95EF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9FD92-B444-4618-82C2-F630AE9EA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64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defTabSz="457200"/>
            <a:fld id="{4C2B4759-0393-455C-AF38-B426547FE29B}" type="datetime1">
              <a:rPr lang="en-US" smtClean="0"/>
              <a:pPr defTabSz="457200"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 defTabSz="45720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defTabSz="457200"/>
            <a:fld id="{4FAB73BC-B049-4115-A692-8D63A059BFB8}" type="slidenum">
              <a:rPr lang="en-US" dirty="0"/>
              <a:pPr defTabSz="45720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104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-state.edu/ksde/alp/resources/Handout-Module6.pdf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Radiation Training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smtClean="0"/>
              <a:t>Module </a:t>
            </a:r>
            <a:r>
              <a:rPr lang="en-US" sz="6000" dirty="0" smtClean="0"/>
              <a:t>Template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7630" y="4492691"/>
            <a:ext cx="10058400" cy="1061948"/>
          </a:xfrm>
        </p:spPr>
        <p:txBody>
          <a:bodyPr>
            <a:normAutofit/>
          </a:bodyPr>
          <a:lstStyle/>
          <a:p>
            <a:r>
              <a:rPr lang="en-US" dirty="0" smtClean="0"/>
              <a:t>        CRCPD, HS/ER-10 Task force for volunteer development</a:t>
            </a:r>
          </a:p>
          <a:p>
            <a:r>
              <a:rPr lang="en-US" sz="2000" dirty="0" smtClean="0"/>
              <a:t>    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5876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Module Objectives </a:t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sz="3100" dirty="0" smtClean="0"/>
              <a:t>(3-5 objectives for each 50 minute module)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3266" y="1845734"/>
            <a:ext cx="10249468" cy="4023360"/>
          </a:xfrm>
        </p:spPr>
        <p:txBody>
          <a:bodyPr>
            <a:normAutofit/>
          </a:bodyPr>
          <a:lstStyle/>
          <a:p>
            <a:r>
              <a:rPr lang="en-US" dirty="0" smtClean="0"/>
              <a:t>By the end of this module, the learner will</a:t>
            </a:r>
          </a:p>
          <a:p>
            <a:pPr lvl="1"/>
            <a:r>
              <a:rPr lang="en-US" dirty="0" smtClean="0"/>
              <a:t>(Action Word) (Concept, Skill, Task)</a:t>
            </a:r>
          </a:p>
          <a:p>
            <a:pPr lvl="1"/>
            <a:endParaRPr lang="en-US" dirty="0"/>
          </a:p>
          <a:p>
            <a:pPr marL="201168" lvl="1" indent="0">
              <a:buNone/>
            </a:pPr>
            <a:r>
              <a:rPr lang="en-US" dirty="0" smtClean="0"/>
              <a:t>Example: Apply the concepts of radiation safety to duties at a community reception center for population monitoring.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13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Instructional Objectives</a:t>
            </a:r>
            <a:br>
              <a:rPr lang="en-US" dirty="0" smtClean="0"/>
            </a:br>
            <a:r>
              <a:rPr lang="en-US" sz="3600" dirty="0" smtClean="0"/>
              <a:t>(2-5 </a:t>
            </a:r>
            <a:r>
              <a:rPr lang="en-US" sz="3600" dirty="0"/>
              <a:t>objectives for each </a:t>
            </a:r>
            <a:r>
              <a:rPr lang="en-US" sz="3600" dirty="0" smtClean="0"/>
              <a:t>Module Objective)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8725" y="1913973"/>
            <a:ext cx="10058400" cy="4023360"/>
          </a:xfrm>
        </p:spPr>
        <p:txBody>
          <a:bodyPr>
            <a:normAutofit/>
          </a:bodyPr>
          <a:lstStyle/>
          <a:p>
            <a:r>
              <a:rPr lang="en-US" dirty="0"/>
              <a:t>By the end of this section, the learner will</a:t>
            </a:r>
          </a:p>
          <a:p>
            <a:pPr lvl="1"/>
            <a:r>
              <a:rPr lang="en-US" dirty="0"/>
              <a:t>(Action Word) (Task, Skill, Concept</a:t>
            </a:r>
            <a:r>
              <a:rPr lang="en-US" dirty="0" smtClean="0"/>
              <a:t>)</a:t>
            </a:r>
            <a:endParaRPr lang="en-US" dirty="0"/>
          </a:p>
          <a:p>
            <a:pPr marL="201168" lvl="1" indent="0">
              <a:buNone/>
            </a:pPr>
            <a:r>
              <a:rPr lang="en-US" dirty="0"/>
              <a:t>Example:  Describe the principle of time, distance, and shielding.</a:t>
            </a:r>
          </a:p>
          <a:p>
            <a:pPr marL="201168" lvl="1" indent="0">
              <a:buNone/>
            </a:pPr>
            <a:r>
              <a:rPr lang="en-US" dirty="0"/>
              <a:t>If the learner is going to describe the principle, then time during class for that to occur must be provided.  This could be achieved by having a group exercise related to time, distance, and shielding.  The objective would not be satisfied by the learner simply listening to a lecture, they must do an action to show that they achieved the objective</a:t>
            </a:r>
          </a:p>
        </p:txBody>
      </p:sp>
    </p:spTree>
    <p:extLst>
      <p:ext uri="{BB962C8B-B14F-4D97-AF65-F5344CB8AC3E}">
        <p14:creationId xmlns:p14="http://schemas.microsoft.com/office/powerpoint/2010/main" val="403384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it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Example:  Module (50 minutes), Title: Radiation Safety for the RRVC Volunteer</a:t>
            </a:r>
          </a:p>
          <a:p>
            <a:pPr marL="0" indent="0">
              <a:buNone/>
            </a:pPr>
            <a:r>
              <a:rPr lang="en-US" sz="2800" dirty="0" smtClean="0"/>
              <a:t>Module Objectives:  By the end of this module, the learner will…</a:t>
            </a:r>
          </a:p>
          <a:p>
            <a:pPr lvl="1"/>
            <a:r>
              <a:rPr lang="en-US" dirty="0"/>
              <a:t>Apply the concepts of radiation safety to duties at a community reception center for population monitoring.</a:t>
            </a:r>
          </a:p>
          <a:p>
            <a:pPr marL="201168" lvl="1" indent="0">
              <a:buNone/>
            </a:pPr>
            <a:r>
              <a:rPr lang="en-US" dirty="0"/>
              <a:t>	</a:t>
            </a:r>
            <a:r>
              <a:rPr lang="en-US" dirty="0" smtClean="0"/>
              <a:t>Instructional objective:  By the end of this section the learner will…</a:t>
            </a:r>
          </a:p>
          <a:p>
            <a:pPr lvl="4"/>
            <a:r>
              <a:rPr lang="en-US" sz="2800" dirty="0" smtClean="0"/>
              <a:t>Demonstrate contamination control by donning and doffing of personal protective equipment</a:t>
            </a:r>
          </a:p>
        </p:txBody>
      </p:sp>
    </p:spTree>
    <p:extLst>
      <p:ext uri="{BB962C8B-B14F-4D97-AF65-F5344CB8AC3E}">
        <p14:creationId xmlns:p14="http://schemas.microsoft.com/office/powerpoint/2010/main" val="201287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Section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main point of the section 1 topic?</a:t>
            </a:r>
          </a:p>
          <a:p>
            <a:pPr lvl="1"/>
            <a:r>
              <a:rPr lang="en-US" dirty="0" err="1" smtClean="0"/>
              <a:t>Subpoint</a:t>
            </a:r>
            <a:r>
              <a:rPr lang="en-US" dirty="0" smtClean="0"/>
              <a:t> 1</a:t>
            </a:r>
          </a:p>
          <a:p>
            <a:pPr lvl="1"/>
            <a:r>
              <a:rPr lang="en-US" dirty="0" err="1" smtClean="0"/>
              <a:t>Subpoint</a:t>
            </a:r>
            <a:r>
              <a:rPr lang="en-US" dirty="0" smtClean="0"/>
              <a:t> 2</a:t>
            </a:r>
          </a:p>
          <a:p>
            <a:pPr lvl="1"/>
            <a:r>
              <a:rPr lang="en-US" dirty="0" err="1" smtClean="0"/>
              <a:t>Subpoint</a:t>
            </a:r>
            <a:r>
              <a:rPr lang="en-US" dirty="0" smtClean="0"/>
              <a:t> 3</a:t>
            </a:r>
          </a:p>
          <a:p>
            <a:pPr lvl="1"/>
            <a:endParaRPr lang="en-US" dirty="0"/>
          </a:p>
          <a:p>
            <a:pPr marL="201168" lvl="1" indent="0">
              <a:buNone/>
            </a:pPr>
            <a:r>
              <a:rPr lang="en-US" dirty="0" smtClean="0"/>
              <a:t>Limit text on slide to make it</a:t>
            </a:r>
          </a:p>
          <a:p>
            <a:pPr marL="201168" lvl="1" indent="0">
              <a:buNone/>
            </a:pPr>
            <a:r>
              <a:rPr lang="en-US" dirty="0" smtClean="0"/>
              <a:t>           easy to follow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0349" y="2488157"/>
            <a:ext cx="5295331" cy="29786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60349" y="5466781"/>
            <a:ext cx="51042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Use pictures to help increase interest</a:t>
            </a:r>
          </a:p>
          <a:p>
            <a:pPr algn="ctr"/>
            <a:r>
              <a:rPr lang="en-US" sz="2400" dirty="0" smtClean="0"/>
              <a:t>Make sure they are relevant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813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043" y="3714912"/>
            <a:ext cx="4105477" cy="25402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2297" y="1764626"/>
            <a:ext cx="2863383" cy="430425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3232" y="1905072"/>
            <a:ext cx="6693408" cy="4023360"/>
          </a:xfrm>
        </p:spPr>
        <p:txBody>
          <a:bodyPr/>
          <a:lstStyle/>
          <a:p>
            <a:r>
              <a:rPr lang="en-US" dirty="0" smtClean="0"/>
              <a:t>Include activities </a:t>
            </a:r>
          </a:p>
          <a:p>
            <a:pPr lvl="1"/>
            <a:r>
              <a:rPr lang="en-US" dirty="0" smtClean="0"/>
              <a:t>Learner can apply concepts</a:t>
            </a:r>
          </a:p>
          <a:p>
            <a:pPr lvl="1"/>
            <a:r>
              <a:rPr lang="en-US" dirty="0" smtClean="0"/>
              <a:t>Learner has opportunity to contribute from their own experience</a:t>
            </a:r>
          </a:p>
          <a:p>
            <a:pPr lvl="1"/>
            <a:r>
              <a:rPr lang="en-US" dirty="0" smtClean="0"/>
              <a:t>Builds communication and teamwork among the table groups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09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Learner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 and post testing generates data that can be used to determine if the training achieved the objectives.</a:t>
            </a:r>
          </a:p>
          <a:p>
            <a:r>
              <a:rPr lang="en-US" dirty="0" smtClean="0"/>
              <a:t>10 questions is a suitable number for a 50 minute session</a:t>
            </a:r>
          </a:p>
          <a:p>
            <a:pPr lvl="1"/>
            <a:r>
              <a:rPr lang="en-US" dirty="0" smtClean="0"/>
              <a:t>Evaluation design is beyond the scope of this template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 resource for evaluation value and design can be found at</a:t>
            </a:r>
          </a:p>
          <a:p>
            <a:pPr marL="201168" lvl="1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www.k-state.edu/ksde/alp/resources/Handout-Module6.pdf</a:t>
            </a:r>
            <a:r>
              <a:rPr lang="en-US" dirty="0" smtClean="0"/>
              <a:t> </a:t>
            </a:r>
          </a:p>
          <a:p>
            <a:pPr marL="201168" lvl="1" indent="0">
              <a:buNone/>
            </a:pPr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9064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Summarize the module objectives</a:t>
            </a:r>
          </a:p>
          <a:p>
            <a:r>
              <a:rPr lang="en-US" dirty="0" smtClean="0"/>
              <a:t>Include a list of resources that can be given to the learners to enhance areas that were only covered minimally in the module</a:t>
            </a:r>
          </a:p>
          <a:p>
            <a:r>
              <a:rPr lang="en-US" dirty="0" smtClean="0"/>
              <a:t>Include contact information for follow-up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1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Collect feedback from the learner such as</a:t>
            </a:r>
          </a:p>
          <a:p>
            <a:pPr lvl="1"/>
            <a:r>
              <a:rPr lang="en-US" dirty="0" smtClean="0"/>
              <a:t>The training provided me with new information.</a:t>
            </a:r>
          </a:p>
          <a:p>
            <a:pPr lvl="2"/>
            <a:r>
              <a:rPr lang="en-US" dirty="0" smtClean="0"/>
              <a:t>1= strongly disagree to 5 = strongly agree</a:t>
            </a:r>
          </a:p>
          <a:p>
            <a:pPr lvl="1"/>
            <a:r>
              <a:rPr lang="en-US" dirty="0" smtClean="0"/>
              <a:t>The training aids, visuals, and handouts were useful.</a:t>
            </a:r>
          </a:p>
          <a:p>
            <a:pPr lvl="2"/>
            <a:r>
              <a:rPr lang="en-US" dirty="0"/>
              <a:t>1= strongly disagree to 5 = strongly </a:t>
            </a:r>
            <a:r>
              <a:rPr lang="en-US" dirty="0" smtClean="0"/>
              <a:t>agree</a:t>
            </a:r>
          </a:p>
          <a:p>
            <a:pPr lvl="1"/>
            <a:r>
              <a:rPr lang="en-US" dirty="0" smtClean="0"/>
              <a:t>What did you like best about this training?</a:t>
            </a:r>
          </a:p>
          <a:p>
            <a:pPr lvl="1"/>
            <a:r>
              <a:rPr lang="en-US" dirty="0" smtClean="0"/>
              <a:t>What were some things you would like to see changed?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29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CP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CPD" id="{735A5E55-0188-41D0-AF41-B7E7446182D5}" vid="{7A330B15-26F2-4EB3-99D8-EB519FE06FFD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CRCPD</Template>
  <TotalTime>604</TotalTime>
  <Words>429</Words>
  <Application>Microsoft Office PowerPoint</Application>
  <PresentationFormat>Widescreen</PresentationFormat>
  <Paragraphs>54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CRCPD</vt:lpstr>
      <vt:lpstr>Retrospect</vt:lpstr>
      <vt:lpstr>Radiation Training Module Template</vt:lpstr>
      <vt:lpstr>Module Objectives   (3-5 objectives for each 50 minute module)</vt:lpstr>
      <vt:lpstr>Instructional Objectives (2-5 objectives for each Module Objective)</vt:lpstr>
      <vt:lpstr>Putting it together</vt:lpstr>
      <vt:lpstr>Content Section 1</vt:lpstr>
      <vt:lpstr>Learning Activity</vt:lpstr>
      <vt:lpstr>Consider Learner Evaluation</vt:lpstr>
      <vt:lpstr>Conclusion</vt:lpstr>
      <vt:lpstr>Feedback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RRVC Activities and Future</dc:title>
  <dc:creator>Isabelle Busenitz</dc:creator>
  <cp:lastModifiedBy>Isabelle Busenitz</cp:lastModifiedBy>
  <cp:revision>51</cp:revision>
  <cp:lastPrinted>2017-03-31T12:45:57Z</cp:lastPrinted>
  <dcterms:created xsi:type="dcterms:W3CDTF">2017-01-17T22:50:53Z</dcterms:created>
  <dcterms:modified xsi:type="dcterms:W3CDTF">2017-03-31T16:16:55Z</dcterms:modified>
</cp:coreProperties>
</file>